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4" r:id="rId5"/>
    <p:sldId id="259" r:id="rId6"/>
    <p:sldId id="273" r:id="rId7"/>
    <p:sldId id="274" r:id="rId8"/>
    <p:sldId id="276" r:id="rId9"/>
    <p:sldId id="277" r:id="rId10"/>
    <p:sldId id="275" r:id="rId11"/>
    <p:sldId id="278" r:id="rId12"/>
    <p:sldId id="279" r:id="rId13"/>
    <p:sldId id="280" r:id="rId14"/>
    <p:sldId id="281" r:id="rId15"/>
    <p:sldId id="282" r:id="rId16"/>
    <p:sldId id="270" r:id="rId17"/>
    <p:sldId id="271" r:id="rId18"/>
    <p:sldId id="283" r:id="rId19"/>
    <p:sldId id="268" r:id="rId20"/>
    <p:sldId id="267" r:id="rId21"/>
    <p:sldId id="272" r:id="rId22"/>
  </p:sldIdLst>
  <p:sldSz cx="18288000" cy="10287000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Nunito" pitchFamily="2" charset="0"/>
      <p:regular r:id="rId24"/>
      <p:bold r:id="rId25"/>
      <p:italic r:id="rId26"/>
      <p:boldItalic r:id="rId27"/>
    </p:embeddedFont>
    <p:embeddedFont>
      <p:font typeface="Nunito Bold" charset="0"/>
      <p:regular r:id="rId28"/>
    </p:embeddedFont>
    <p:embeddedFont>
      <p:font typeface="Proxima Nova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A4A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965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86586" y="6910429"/>
            <a:ext cx="8126677" cy="8126677"/>
          </a:xfrm>
          <a:custGeom>
            <a:avLst/>
            <a:gdLst/>
            <a:ahLst/>
            <a:cxnLst/>
            <a:rect l="l" t="t" r="r" b="b"/>
            <a:pathLst>
              <a:path w="8126677" h="8126677">
                <a:moveTo>
                  <a:pt x="0" y="0"/>
                </a:moveTo>
                <a:lnTo>
                  <a:pt x="8126678" y="0"/>
                </a:lnTo>
                <a:lnTo>
                  <a:pt x="8126678" y="8126677"/>
                </a:lnTo>
                <a:lnTo>
                  <a:pt x="0" y="8126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88036" y="7611878"/>
            <a:ext cx="6723778" cy="6723778"/>
          </a:xfrm>
          <a:custGeom>
            <a:avLst/>
            <a:gdLst/>
            <a:ahLst/>
            <a:cxnLst/>
            <a:rect l="l" t="t" r="r" b="b"/>
            <a:pathLst>
              <a:path w="6723778" h="6723778">
                <a:moveTo>
                  <a:pt x="0" y="0"/>
                </a:moveTo>
                <a:lnTo>
                  <a:pt x="6723778" y="0"/>
                </a:lnTo>
                <a:lnTo>
                  <a:pt x="6723778" y="6723779"/>
                </a:lnTo>
                <a:lnTo>
                  <a:pt x="0" y="672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367531" y="8323225"/>
            <a:ext cx="4764788" cy="476478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8A4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92454" y="3036838"/>
            <a:ext cx="12447062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1500" b="1" dirty="0">
                <a:solidFill>
                  <a:srgbClr val="038A4A"/>
                </a:solidFill>
                <a:latin typeface="Arial Black" panose="020B0A04020102020204" pitchFamily="34" charset="0"/>
              </a:rPr>
              <a:t>Bangla </a:t>
            </a:r>
            <a:r>
              <a:rPr lang="en-US" sz="11500" b="1" dirty="0" err="1">
                <a:solidFill>
                  <a:srgbClr val="038A4A"/>
                </a:solidFill>
                <a:latin typeface="Arial Black" panose="020B0A04020102020204" pitchFamily="34" charset="0"/>
              </a:rPr>
              <a:t>Bhojon</a:t>
            </a:r>
            <a:endParaRPr lang="en-US" sz="24000" b="1" dirty="0">
              <a:solidFill>
                <a:srgbClr val="038A4A"/>
              </a:solidFill>
              <a:latin typeface="Arial Black" panose="020B0A04020102020204" pitchFamily="34" charset="0"/>
              <a:ea typeface="Proxima Nova Bold"/>
              <a:cs typeface="Proxima Nova Bold"/>
              <a:sym typeface="Proxima Nova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581401" y="4805326"/>
            <a:ext cx="11429999" cy="1023974"/>
            <a:chOff x="0" y="0"/>
            <a:chExt cx="1732710" cy="2696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2710" cy="269689"/>
            </a:xfrm>
            <a:custGeom>
              <a:avLst/>
              <a:gdLst/>
              <a:ahLst/>
              <a:cxnLst/>
              <a:rect l="l" t="t" r="r" b="b"/>
              <a:pathLst>
                <a:path w="1732710" h="269689">
                  <a:moveTo>
                    <a:pt x="60016" y="0"/>
                  </a:moveTo>
                  <a:lnTo>
                    <a:pt x="1672694" y="0"/>
                  </a:lnTo>
                  <a:cubicBezTo>
                    <a:pt x="1688611" y="0"/>
                    <a:pt x="1703876" y="6323"/>
                    <a:pt x="1715132" y="17578"/>
                  </a:cubicBezTo>
                  <a:cubicBezTo>
                    <a:pt x="1726387" y="28833"/>
                    <a:pt x="1732710" y="44099"/>
                    <a:pt x="1732710" y="60016"/>
                  </a:cubicBezTo>
                  <a:lnTo>
                    <a:pt x="1732710" y="209673"/>
                  </a:lnTo>
                  <a:cubicBezTo>
                    <a:pt x="1732710" y="242819"/>
                    <a:pt x="1705840" y="269689"/>
                    <a:pt x="1672694" y="269689"/>
                  </a:cubicBezTo>
                  <a:lnTo>
                    <a:pt x="60016" y="269689"/>
                  </a:lnTo>
                  <a:cubicBezTo>
                    <a:pt x="44099" y="269689"/>
                    <a:pt x="28833" y="263366"/>
                    <a:pt x="17578" y="252110"/>
                  </a:cubicBezTo>
                  <a:cubicBezTo>
                    <a:pt x="6323" y="240855"/>
                    <a:pt x="0" y="225590"/>
                    <a:pt x="0" y="209673"/>
                  </a:cubicBezTo>
                  <a:lnTo>
                    <a:pt x="0" y="60016"/>
                  </a:lnTo>
                  <a:cubicBezTo>
                    <a:pt x="0" y="44099"/>
                    <a:pt x="6323" y="28833"/>
                    <a:pt x="17578" y="17578"/>
                  </a:cubicBezTo>
                  <a:cubicBezTo>
                    <a:pt x="28833" y="6323"/>
                    <a:pt x="44099" y="0"/>
                    <a:pt x="60016" y="0"/>
                  </a:cubicBezTo>
                  <a:close/>
                </a:path>
              </a:pathLst>
            </a:custGeom>
            <a:solidFill>
              <a:srgbClr val="037E44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32710" cy="307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86357" y="438259"/>
            <a:ext cx="1727563" cy="1727563"/>
          </a:xfrm>
          <a:custGeom>
            <a:avLst/>
            <a:gdLst/>
            <a:ahLst/>
            <a:cxnLst/>
            <a:rect l="l" t="t" r="r" b="b"/>
            <a:pathLst>
              <a:path w="1727563" h="1727563">
                <a:moveTo>
                  <a:pt x="0" y="0"/>
                </a:moveTo>
                <a:lnTo>
                  <a:pt x="1727564" y="0"/>
                </a:lnTo>
                <a:lnTo>
                  <a:pt x="1727564" y="1727563"/>
                </a:lnTo>
                <a:lnTo>
                  <a:pt x="0" y="1727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196591" y="464549"/>
            <a:ext cx="3553334" cy="1381266"/>
          </a:xfrm>
          <a:custGeom>
            <a:avLst/>
            <a:gdLst/>
            <a:ahLst/>
            <a:cxnLst/>
            <a:rect l="l" t="t" r="r" b="b"/>
            <a:pathLst>
              <a:path w="3553334" h="1381266">
                <a:moveTo>
                  <a:pt x="0" y="0"/>
                </a:moveTo>
                <a:lnTo>
                  <a:pt x="3553334" y="0"/>
                </a:lnTo>
                <a:lnTo>
                  <a:pt x="3553334" y="1381266"/>
                </a:lnTo>
                <a:lnTo>
                  <a:pt x="0" y="1381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81400" y="4888688"/>
            <a:ext cx="11429999" cy="789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800" b="1" dirty="0">
                <a:solidFill>
                  <a:schemeClr val="bg1"/>
                </a:solidFill>
              </a:rPr>
              <a:t>Restaurant Management System</a:t>
            </a:r>
            <a:endParaRPr lang="en-US" sz="4500" b="1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>
                    <a:alpha val="70000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01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33A75A4A-A4F8-D9C0-D06C-137718F1D950}"/>
              </a:ext>
            </a:extLst>
          </p:cNvPr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Department of Software Engineering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76C4BFB-8260-6D8E-266B-0B7814D3A115}"/>
              </a:ext>
            </a:extLst>
          </p:cNvPr>
          <p:cNvSpPr txBox="1"/>
          <p:nvPr/>
        </p:nvSpPr>
        <p:spPr>
          <a:xfrm>
            <a:off x="4876799" y="6598587"/>
            <a:ext cx="88392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600" b="1" dirty="0"/>
              <a:t>Course:</a:t>
            </a:r>
            <a:r>
              <a:rPr lang="en-US" sz="3600" dirty="0"/>
              <a:t> Object Oriented Programming Lab</a:t>
            </a:r>
            <a:br>
              <a:rPr lang="en-US" sz="3600" dirty="0"/>
            </a:br>
            <a:r>
              <a:rPr lang="en-US" sz="3600" b="1" dirty="0"/>
              <a:t>Language:</a:t>
            </a:r>
            <a:r>
              <a:rPr lang="en-US" sz="3600" dirty="0"/>
              <a:t> Java</a:t>
            </a:r>
            <a:br>
              <a:rPr lang="en-US" sz="3600" dirty="0"/>
            </a:br>
            <a:r>
              <a:rPr lang="en-US" sz="3600" b="1" dirty="0"/>
              <a:t>GUI Framework:</a:t>
            </a:r>
            <a:r>
              <a:rPr lang="en-US" sz="3600" dirty="0"/>
              <a:t> Java Swing</a:t>
            </a:r>
          </a:p>
          <a:p>
            <a:pPr algn="ctr">
              <a:lnSpc>
                <a:spcPts val="3919"/>
              </a:lnSpc>
            </a:pPr>
            <a:r>
              <a:rPr lang="en-US" sz="3600" b="1" dirty="0"/>
              <a:t>IDE:</a:t>
            </a:r>
            <a:r>
              <a:rPr lang="en-US" sz="3600" dirty="0"/>
              <a:t> </a:t>
            </a:r>
            <a:r>
              <a:rPr lang="en-US" sz="3600" dirty="0" err="1"/>
              <a:t>Netbeans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Login Module (4/4)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DB5BE7-9060-AF3B-E53F-6232F4FE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74" y="3390900"/>
            <a:ext cx="7149960" cy="45092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32CA74-7FCA-7E13-D00D-5034B7D07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3390900"/>
            <a:ext cx="7766216" cy="45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3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Dashboard (1/5)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11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2CA74-7FCA-7E13-D00D-5034B7D07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19" y="3390902"/>
            <a:ext cx="7847777" cy="4556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F6598-21A5-A130-57B1-401C21160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024" y="3390901"/>
            <a:ext cx="7847776" cy="455335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55F86F-E038-8E87-DBA8-32098CE85B37}"/>
              </a:ext>
            </a:extLst>
          </p:cNvPr>
          <p:cNvSpPr/>
          <p:nvPr/>
        </p:nvSpPr>
        <p:spPr>
          <a:xfrm>
            <a:off x="9677400" y="3927306"/>
            <a:ext cx="1066800" cy="12923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736F47-8CD6-0E21-006C-C7E20DF3ED34}"/>
              </a:ext>
            </a:extLst>
          </p:cNvPr>
          <p:cNvSpPr/>
          <p:nvPr/>
        </p:nvSpPr>
        <p:spPr>
          <a:xfrm>
            <a:off x="10744200" y="3927306"/>
            <a:ext cx="1066800" cy="12923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501EA52-0422-C083-5C50-DE9380FBDFEF}"/>
              </a:ext>
            </a:extLst>
          </p:cNvPr>
          <p:cNvSpPr/>
          <p:nvPr/>
        </p:nvSpPr>
        <p:spPr>
          <a:xfrm>
            <a:off x="10744200" y="5219700"/>
            <a:ext cx="1066800" cy="12923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E5BE12-3720-9123-7386-3D7163CA737F}"/>
              </a:ext>
            </a:extLst>
          </p:cNvPr>
          <p:cNvSpPr/>
          <p:nvPr/>
        </p:nvSpPr>
        <p:spPr>
          <a:xfrm>
            <a:off x="11811000" y="6479200"/>
            <a:ext cx="1066800" cy="12923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C7DD58B-7719-6FA7-A8F0-2A0CEB16C729}"/>
              </a:ext>
            </a:extLst>
          </p:cNvPr>
          <p:cNvSpPr/>
          <p:nvPr/>
        </p:nvSpPr>
        <p:spPr>
          <a:xfrm>
            <a:off x="15240000" y="3695700"/>
            <a:ext cx="2133600" cy="1447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C4C32AA-4EAE-FB58-9B17-3DAE659F9F30}"/>
              </a:ext>
            </a:extLst>
          </p:cNvPr>
          <p:cNvSpPr/>
          <p:nvPr/>
        </p:nvSpPr>
        <p:spPr>
          <a:xfrm rot="13414744">
            <a:off x="10383666" y="7954283"/>
            <a:ext cx="844375" cy="4813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67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Dashboard (2/5)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F6598-21A5-A130-57B1-401C21160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390901"/>
            <a:ext cx="7847776" cy="455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0C4C32AA-4EAE-FB58-9B17-3DAE659F9F30}"/>
              </a:ext>
            </a:extLst>
          </p:cNvPr>
          <p:cNvSpPr/>
          <p:nvPr/>
        </p:nvSpPr>
        <p:spPr>
          <a:xfrm rot="13414744">
            <a:off x="2044367" y="7954283"/>
            <a:ext cx="844375" cy="4813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DF7059-48A8-8CE2-510E-53230FBAC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876" y="3388877"/>
            <a:ext cx="7847776" cy="455537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01D8A7-CAC3-7669-AA0C-D3C06377F06E}"/>
              </a:ext>
            </a:extLst>
          </p:cNvPr>
          <p:cNvSpPr/>
          <p:nvPr/>
        </p:nvSpPr>
        <p:spPr>
          <a:xfrm>
            <a:off x="15087600" y="3695699"/>
            <a:ext cx="2270052" cy="42485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83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6 L 0.09427 -4.9382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Dashboard (3/5)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13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F6598-21A5-A130-57B1-401C21160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90901"/>
            <a:ext cx="7847776" cy="455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0C4C32AA-4EAE-FB58-9B17-3DAE659F9F30}"/>
              </a:ext>
            </a:extLst>
          </p:cNvPr>
          <p:cNvSpPr/>
          <p:nvPr/>
        </p:nvSpPr>
        <p:spPr>
          <a:xfrm rot="13414744">
            <a:off x="3830466" y="7954283"/>
            <a:ext cx="844375" cy="4813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7F88B-9C84-6136-6E88-61AB355B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3390901"/>
            <a:ext cx="7796832" cy="45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32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Dashboard (4/5)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F6598-21A5-A130-57B1-401C21160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90901"/>
            <a:ext cx="7847776" cy="455335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0C4C32AA-4EAE-FB58-9B17-3DAE659F9F30}"/>
              </a:ext>
            </a:extLst>
          </p:cNvPr>
          <p:cNvSpPr/>
          <p:nvPr/>
        </p:nvSpPr>
        <p:spPr>
          <a:xfrm rot="13414744">
            <a:off x="2868959" y="7954283"/>
            <a:ext cx="844375" cy="4813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4902F7-5B86-0290-BAE2-808013F99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222" y="3198455"/>
            <a:ext cx="8054129" cy="47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84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Dashboard (5/5)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15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4902F7-5B86-0290-BAE2-808013F9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198455"/>
            <a:ext cx="8054129" cy="47457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DFED8F-312B-523D-5C18-4293F03E6F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386"/>
          <a:stretch/>
        </p:blipFill>
        <p:spPr>
          <a:xfrm>
            <a:off x="9754329" y="3198455"/>
            <a:ext cx="7390671" cy="47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40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Tools and Technology used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B6692F-5E81-398E-2621-AAE20B281DAB}"/>
              </a:ext>
            </a:extLst>
          </p:cNvPr>
          <p:cNvGrpSpPr/>
          <p:nvPr/>
        </p:nvGrpSpPr>
        <p:grpSpPr>
          <a:xfrm>
            <a:off x="1237074" y="2614035"/>
            <a:ext cx="7673747" cy="840118"/>
            <a:chOff x="1237074" y="2614035"/>
            <a:chExt cx="7673747" cy="840118"/>
          </a:xfrm>
        </p:grpSpPr>
        <p:sp>
          <p:nvSpPr>
            <p:cNvPr id="3" name="TextBox 3"/>
            <p:cNvSpPr txBox="1"/>
            <p:nvPr/>
          </p:nvSpPr>
          <p:spPr>
            <a:xfrm>
              <a:off x="2366634" y="2688412"/>
              <a:ext cx="6544187" cy="634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</a:rPr>
                <a:t>Java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237074" y="2614035"/>
              <a:ext cx="840118" cy="840118"/>
              <a:chOff x="0" y="0"/>
              <a:chExt cx="812800" cy="812800"/>
            </a:xfrm>
            <a:noFill/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287209" y="2764854"/>
              <a:ext cx="739848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C7F8B1-EEAF-BFDF-D6DB-8C9A8DA7B7DA}"/>
              </a:ext>
            </a:extLst>
          </p:cNvPr>
          <p:cNvGrpSpPr/>
          <p:nvPr/>
        </p:nvGrpSpPr>
        <p:grpSpPr>
          <a:xfrm>
            <a:off x="1233673" y="3985483"/>
            <a:ext cx="7697510" cy="840118"/>
            <a:chOff x="1233673" y="3985483"/>
            <a:chExt cx="7697510" cy="840118"/>
          </a:xfrm>
        </p:grpSpPr>
        <p:sp>
          <p:nvSpPr>
            <p:cNvPr id="10" name="TextBox 10"/>
            <p:cNvSpPr txBox="1"/>
            <p:nvPr/>
          </p:nvSpPr>
          <p:spPr>
            <a:xfrm>
              <a:off x="2508680" y="4067266"/>
              <a:ext cx="6422503" cy="6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Java Swing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1290991" y="3985483"/>
              <a:ext cx="838196" cy="840118"/>
              <a:chOff x="0" y="0"/>
              <a:chExt cx="810941" cy="812800"/>
            </a:xfrm>
            <a:no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09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0941" h="812800">
                    <a:moveTo>
                      <a:pt x="405470" y="0"/>
                    </a:moveTo>
                    <a:cubicBezTo>
                      <a:pt x="181535" y="0"/>
                      <a:pt x="0" y="181951"/>
                      <a:pt x="0" y="406400"/>
                    </a:cubicBezTo>
                    <a:cubicBezTo>
                      <a:pt x="0" y="630849"/>
                      <a:pt x="181535" y="812800"/>
                      <a:pt x="405470" y="812800"/>
                    </a:cubicBezTo>
                    <a:cubicBezTo>
                      <a:pt x="629405" y="812800"/>
                      <a:pt x="810941" y="630849"/>
                      <a:pt x="810941" y="406400"/>
                    </a:cubicBezTo>
                    <a:cubicBezTo>
                      <a:pt x="810941" y="181951"/>
                      <a:pt x="629405" y="0"/>
                      <a:pt x="40547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026" y="38100"/>
                <a:ext cx="658889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33673" y="4136302"/>
              <a:ext cx="952832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16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2FCED4-A99D-4120-84FC-5E91F7AECB76}"/>
              </a:ext>
            </a:extLst>
          </p:cNvPr>
          <p:cNvGrpSpPr/>
          <p:nvPr/>
        </p:nvGrpSpPr>
        <p:grpSpPr>
          <a:xfrm>
            <a:off x="1297124" y="5360997"/>
            <a:ext cx="7672067" cy="840118"/>
            <a:chOff x="1297124" y="5360997"/>
            <a:chExt cx="7672067" cy="840118"/>
          </a:xfrm>
        </p:grpSpPr>
        <p:sp>
          <p:nvSpPr>
            <p:cNvPr id="22" name="TextBox 22"/>
            <p:cNvSpPr txBox="1"/>
            <p:nvPr/>
          </p:nvSpPr>
          <p:spPr>
            <a:xfrm>
              <a:off x="2425004" y="5442781"/>
              <a:ext cx="6544187" cy="6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NetBeans IDE</a:t>
              </a:r>
              <a:endParaRPr lang="en-US" sz="2799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1297124" y="5360997"/>
              <a:ext cx="840118" cy="840118"/>
              <a:chOff x="0" y="0"/>
              <a:chExt cx="812800" cy="812800"/>
            </a:xfrm>
            <a:no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347259" y="5511816"/>
              <a:ext cx="739848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6E3C97-BD04-E80E-9E15-0AAE6B84D64F}"/>
              </a:ext>
            </a:extLst>
          </p:cNvPr>
          <p:cNvGrpSpPr/>
          <p:nvPr/>
        </p:nvGrpSpPr>
        <p:grpSpPr>
          <a:xfrm>
            <a:off x="1301153" y="6672833"/>
            <a:ext cx="7697510" cy="840118"/>
            <a:chOff x="1301153" y="6672833"/>
            <a:chExt cx="7697510" cy="840118"/>
          </a:xfrm>
        </p:grpSpPr>
        <p:sp>
          <p:nvSpPr>
            <p:cNvPr id="23" name="TextBox 23"/>
            <p:cNvSpPr txBox="1"/>
            <p:nvPr/>
          </p:nvSpPr>
          <p:spPr>
            <a:xfrm>
              <a:off x="2576160" y="6783192"/>
              <a:ext cx="6422503" cy="6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Object Oriented Programming</a:t>
              </a:r>
              <a:endParaRPr lang="en-US" sz="2799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358471" y="6672833"/>
              <a:ext cx="838196" cy="840118"/>
              <a:chOff x="0" y="0"/>
              <a:chExt cx="810941" cy="812800"/>
            </a:xfrm>
            <a:noFill/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09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0941" h="812800">
                    <a:moveTo>
                      <a:pt x="405470" y="0"/>
                    </a:moveTo>
                    <a:cubicBezTo>
                      <a:pt x="181535" y="0"/>
                      <a:pt x="0" y="181951"/>
                      <a:pt x="0" y="406400"/>
                    </a:cubicBezTo>
                    <a:cubicBezTo>
                      <a:pt x="0" y="630849"/>
                      <a:pt x="181535" y="812800"/>
                      <a:pt x="405470" y="812800"/>
                    </a:cubicBezTo>
                    <a:cubicBezTo>
                      <a:pt x="629405" y="812800"/>
                      <a:pt x="810941" y="630849"/>
                      <a:pt x="810941" y="406400"/>
                    </a:cubicBezTo>
                    <a:cubicBezTo>
                      <a:pt x="810941" y="181951"/>
                      <a:pt x="629405" y="0"/>
                      <a:pt x="40547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026" y="38100"/>
                <a:ext cx="658889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301153" y="6823652"/>
              <a:ext cx="952832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04</a:t>
              </a:r>
            </a:p>
          </p:txBody>
        </p:sp>
      </p:grpSp>
      <p:pic>
        <p:nvPicPr>
          <p:cNvPr id="33" name="Picture 32" descr="A logo of a coffee cup&#10;&#10;AI-generated content may be incorrect.">
            <a:extLst>
              <a:ext uri="{FF2B5EF4-FFF2-40B4-BE49-F238E27FC236}">
                <a16:creationId xmlns:a16="http://schemas.microsoft.com/office/drawing/2014/main" id="{676A92BC-CD51-4C6B-F622-A5E3138DD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258" y="2764832"/>
            <a:ext cx="2255799" cy="2255799"/>
          </a:xfrm>
          <a:prstGeom prst="rect">
            <a:avLst/>
          </a:prstGeom>
        </p:spPr>
      </p:pic>
      <p:pic>
        <p:nvPicPr>
          <p:cNvPr id="39" name="Picture 38" descr="A colorful cube with white and blue squares&#10;&#10;AI-generated content may be incorrect.">
            <a:extLst>
              <a:ext uri="{FF2B5EF4-FFF2-40B4-BE49-F238E27FC236}">
                <a16:creationId xmlns:a16="http://schemas.microsoft.com/office/drawing/2014/main" id="{0268C25F-F6D4-D122-4889-B503CF587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898" y="5652030"/>
            <a:ext cx="1770521" cy="20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51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OOP Concept used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B6692F-5E81-398E-2621-AAE20B281DAB}"/>
              </a:ext>
            </a:extLst>
          </p:cNvPr>
          <p:cNvGrpSpPr/>
          <p:nvPr/>
        </p:nvGrpSpPr>
        <p:grpSpPr>
          <a:xfrm>
            <a:off x="1237074" y="2614035"/>
            <a:ext cx="8073602" cy="840118"/>
            <a:chOff x="1237074" y="2614035"/>
            <a:chExt cx="7673747" cy="840118"/>
          </a:xfrm>
        </p:grpSpPr>
        <p:sp>
          <p:nvSpPr>
            <p:cNvPr id="3" name="TextBox 3"/>
            <p:cNvSpPr txBox="1"/>
            <p:nvPr/>
          </p:nvSpPr>
          <p:spPr>
            <a:xfrm>
              <a:off x="2366634" y="2688412"/>
              <a:ext cx="6544187" cy="634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Nunito"/>
                  <a:ea typeface="Nunito"/>
                  <a:cs typeface="Nunito"/>
                  <a:sym typeface="Nunito"/>
                </a:rPr>
                <a:t>Class and Object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237074" y="2614035"/>
              <a:ext cx="840118" cy="840118"/>
              <a:chOff x="0" y="0"/>
              <a:chExt cx="812800" cy="812800"/>
            </a:xfrm>
            <a:noFill/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287209" y="2764854"/>
              <a:ext cx="739848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C7F8B1-EEAF-BFDF-D6DB-8C9A8DA7B7DA}"/>
              </a:ext>
            </a:extLst>
          </p:cNvPr>
          <p:cNvGrpSpPr/>
          <p:nvPr/>
        </p:nvGrpSpPr>
        <p:grpSpPr>
          <a:xfrm>
            <a:off x="1233673" y="3985483"/>
            <a:ext cx="7697510" cy="840118"/>
            <a:chOff x="1233673" y="3985483"/>
            <a:chExt cx="7697510" cy="840118"/>
          </a:xfrm>
        </p:grpSpPr>
        <p:sp>
          <p:nvSpPr>
            <p:cNvPr id="10" name="TextBox 10"/>
            <p:cNvSpPr txBox="1"/>
            <p:nvPr/>
          </p:nvSpPr>
          <p:spPr>
            <a:xfrm>
              <a:off x="2508680" y="4067266"/>
              <a:ext cx="6422503" cy="6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Encapsulation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1290991" y="3985483"/>
              <a:ext cx="838196" cy="840118"/>
              <a:chOff x="0" y="0"/>
              <a:chExt cx="810941" cy="812800"/>
            </a:xfrm>
            <a:no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09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0941" h="812800">
                    <a:moveTo>
                      <a:pt x="405470" y="0"/>
                    </a:moveTo>
                    <a:cubicBezTo>
                      <a:pt x="181535" y="0"/>
                      <a:pt x="0" y="181951"/>
                      <a:pt x="0" y="406400"/>
                    </a:cubicBezTo>
                    <a:cubicBezTo>
                      <a:pt x="0" y="630849"/>
                      <a:pt x="181535" y="812800"/>
                      <a:pt x="405470" y="812800"/>
                    </a:cubicBezTo>
                    <a:cubicBezTo>
                      <a:pt x="629405" y="812800"/>
                      <a:pt x="810941" y="630849"/>
                      <a:pt x="810941" y="406400"/>
                    </a:cubicBezTo>
                    <a:cubicBezTo>
                      <a:pt x="810941" y="181951"/>
                      <a:pt x="629405" y="0"/>
                      <a:pt x="40547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026" y="38100"/>
                <a:ext cx="658889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33673" y="4136302"/>
              <a:ext cx="952832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17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2FCED4-A99D-4120-84FC-5E91F7AECB76}"/>
              </a:ext>
            </a:extLst>
          </p:cNvPr>
          <p:cNvGrpSpPr/>
          <p:nvPr/>
        </p:nvGrpSpPr>
        <p:grpSpPr>
          <a:xfrm>
            <a:off x="1297124" y="5360997"/>
            <a:ext cx="7672067" cy="840118"/>
            <a:chOff x="1297124" y="5360997"/>
            <a:chExt cx="7672067" cy="840118"/>
          </a:xfrm>
        </p:grpSpPr>
        <p:sp>
          <p:nvSpPr>
            <p:cNvPr id="22" name="TextBox 22"/>
            <p:cNvSpPr txBox="1"/>
            <p:nvPr/>
          </p:nvSpPr>
          <p:spPr>
            <a:xfrm>
              <a:off x="2425004" y="5442781"/>
              <a:ext cx="6544187" cy="6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Inheritance</a:t>
              </a:r>
              <a:endParaRPr lang="en-US" sz="2799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1297124" y="5360997"/>
              <a:ext cx="840118" cy="840118"/>
              <a:chOff x="0" y="0"/>
              <a:chExt cx="812800" cy="812800"/>
            </a:xfrm>
            <a:no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347259" y="5511816"/>
              <a:ext cx="739848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6E3C97-BD04-E80E-9E15-0AAE6B84D64F}"/>
              </a:ext>
            </a:extLst>
          </p:cNvPr>
          <p:cNvGrpSpPr/>
          <p:nvPr/>
        </p:nvGrpSpPr>
        <p:grpSpPr>
          <a:xfrm>
            <a:off x="1143000" y="6672833"/>
            <a:ext cx="8147647" cy="840118"/>
            <a:chOff x="1301153" y="6672833"/>
            <a:chExt cx="7697510" cy="840118"/>
          </a:xfrm>
        </p:grpSpPr>
        <p:sp>
          <p:nvSpPr>
            <p:cNvPr id="23" name="TextBox 23"/>
            <p:cNvSpPr txBox="1"/>
            <p:nvPr/>
          </p:nvSpPr>
          <p:spPr>
            <a:xfrm>
              <a:off x="2576160" y="6783192"/>
              <a:ext cx="6422503" cy="6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"/>
                  <a:cs typeface="Nunito"/>
                  <a:sym typeface="Nunito Bold"/>
                </a:rPr>
                <a:t>Polymorphism</a:t>
              </a:r>
              <a:endParaRPr lang="en-US" sz="2799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358471" y="6672833"/>
              <a:ext cx="838196" cy="840118"/>
              <a:chOff x="0" y="0"/>
              <a:chExt cx="810941" cy="812800"/>
            </a:xfrm>
            <a:noFill/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09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0941" h="812800">
                    <a:moveTo>
                      <a:pt x="405470" y="0"/>
                    </a:moveTo>
                    <a:cubicBezTo>
                      <a:pt x="181535" y="0"/>
                      <a:pt x="0" y="181951"/>
                      <a:pt x="0" y="406400"/>
                    </a:cubicBezTo>
                    <a:cubicBezTo>
                      <a:pt x="0" y="630849"/>
                      <a:pt x="181535" y="812800"/>
                      <a:pt x="405470" y="812800"/>
                    </a:cubicBezTo>
                    <a:cubicBezTo>
                      <a:pt x="629405" y="812800"/>
                      <a:pt x="810941" y="630849"/>
                      <a:pt x="810941" y="406400"/>
                    </a:cubicBezTo>
                    <a:cubicBezTo>
                      <a:pt x="810941" y="181951"/>
                      <a:pt x="629405" y="0"/>
                      <a:pt x="40547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026" y="38100"/>
                <a:ext cx="658889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301153" y="6823652"/>
              <a:ext cx="952832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04</a:t>
              </a:r>
            </a:p>
          </p:txBody>
        </p:sp>
      </p:grpSp>
      <p:pic>
        <p:nvPicPr>
          <p:cNvPr id="33" name="Picture 32" descr="A red and green capsule with text and words&#10;&#10;AI-generated content may be incorrect.">
            <a:extLst>
              <a:ext uri="{FF2B5EF4-FFF2-40B4-BE49-F238E27FC236}">
                <a16:creationId xmlns:a16="http://schemas.microsoft.com/office/drawing/2014/main" id="{C2E6A981-056E-C273-C8F5-364C1F207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358" y="2614035"/>
            <a:ext cx="7180894" cy="61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56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Learning Outcomes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B6692F-5E81-398E-2621-AAE20B281DAB}"/>
              </a:ext>
            </a:extLst>
          </p:cNvPr>
          <p:cNvGrpSpPr/>
          <p:nvPr/>
        </p:nvGrpSpPr>
        <p:grpSpPr>
          <a:xfrm>
            <a:off x="1237074" y="2614035"/>
            <a:ext cx="8073602" cy="840118"/>
            <a:chOff x="1237074" y="2614035"/>
            <a:chExt cx="7673747" cy="840118"/>
          </a:xfrm>
        </p:grpSpPr>
        <p:sp>
          <p:nvSpPr>
            <p:cNvPr id="3" name="TextBox 3"/>
            <p:cNvSpPr txBox="1"/>
            <p:nvPr/>
          </p:nvSpPr>
          <p:spPr>
            <a:xfrm>
              <a:off x="2366634" y="2688412"/>
              <a:ext cx="6544187" cy="634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</a:rPr>
                <a:t>Strong understanding of OOP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1237074" y="2614035"/>
              <a:ext cx="840118" cy="840118"/>
              <a:chOff x="0" y="0"/>
              <a:chExt cx="812800" cy="812800"/>
            </a:xfrm>
            <a:noFill/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287209" y="2764854"/>
              <a:ext cx="739848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C7F8B1-EEAF-BFDF-D6DB-8C9A8DA7B7DA}"/>
              </a:ext>
            </a:extLst>
          </p:cNvPr>
          <p:cNvGrpSpPr/>
          <p:nvPr/>
        </p:nvGrpSpPr>
        <p:grpSpPr>
          <a:xfrm>
            <a:off x="1233673" y="3985483"/>
            <a:ext cx="7697510" cy="840118"/>
            <a:chOff x="1233673" y="3985483"/>
            <a:chExt cx="7697510" cy="840118"/>
          </a:xfrm>
        </p:grpSpPr>
        <p:sp>
          <p:nvSpPr>
            <p:cNvPr id="10" name="TextBox 10"/>
            <p:cNvSpPr txBox="1"/>
            <p:nvPr/>
          </p:nvSpPr>
          <p:spPr>
            <a:xfrm>
              <a:off x="2508680" y="4067266"/>
              <a:ext cx="6422503" cy="6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</a:rPr>
                <a:t>Java Swing GUI development</a:t>
              </a:r>
              <a:endParaRPr lang="en-US" sz="3599" b="1" dirty="0">
                <a:solidFill>
                  <a:schemeClr val="accent6">
                    <a:lumMod val="75000"/>
                  </a:schemeClr>
                </a:solidFill>
                <a:latin typeface="Nunito Bold"/>
                <a:ea typeface="Nunito Bold"/>
                <a:cs typeface="Nunito Bold"/>
                <a:sym typeface="Nunito Bold"/>
              </a:endParaRP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1290991" y="3985483"/>
              <a:ext cx="838196" cy="840118"/>
              <a:chOff x="0" y="0"/>
              <a:chExt cx="810941" cy="812800"/>
            </a:xfrm>
            <a:no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09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0941" h="812800">
                    <a:moveTo>
                      <a:pt x="405470" y="0"/>
                    </a:moveTo>
                    <a:cubicBezTo>
                      <a:pt x="181535" y="0"/>
                      <a:pt x="0" y="181951"/>
                      <a:pt x="0" y="406400"/>
                    </a:cubicBezTo>
                    <a:cubicBezTo>
                      <a:pt x="0" y="630849"/>
                      <a:pt x="181535" y="812800"/>
                      <a:pt x="405470" y="812800"/>
                    </a:cubicBezTo>
                    <a:cubicBezTo>
                      <a:pt x="629405" y="812800"/>
                      <a:pt x="810941" y="630849"/>
                      <a:pt x="810941" y="406400"/>
                    </a:cubicBezTo>
                    <a:cubicBezTo>
                      <a:pt x="810941" y="181951"/>
                      <a:pt x="629405" y="0"/>
                      <a:pt x="40547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026" y="38100"/>
                <a:ext cx="658889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33673" y="4136302"/>
              <a:ext cx="952832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02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18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2FCED4-A99D-4120-84FC-5E91F7AECB76}"/>
              </a:ext>
            </a:extLst>
          </p:cNvPr>
          <p:cNvGrpSpPr/>
          <p:nvPr/>
        </p:nvGrpSpPr>
        <p:grpSpPr>
          <a:xfrm>
            <a:off x="1297124" y="5360997"/>
            <a:ext cx="7672067" cy="840118"/>
            <a:chOff x="1297124" y="5360997"/>
            <a:chExt cx="7672067" cy="840118"/>
          </a:xfrm>
        </p:grpSpPr>
        <p:sp>
          <p:nvSpPr>
            <p:cNvPr id="22" name="TextBox 22"/>
            <p:cNvSpPr txBox="1"/>
            <p:nvPr/>
          </p:nvSpPr>
          <p:spPr>
            <a:xfrm>
              <a:off x="2425004" y="5442781"/>
              <a:ext cx="6544187" cy="6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</a:rPr>
                <a:t>Event handling</a:t>
              </a:r>
              <a:endParaRPr lang="en-US" sz="2799" b="1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1297124" y="5360997"/>
              <a:ext cx="840118" cy="840118"/>
              <a:chOff x="0" y="0"/>
              <a:chExt cx="812800" cy="812800"/>
            </a:xfrm>
            <a:noFill/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347259" y="5511816"/>
              <a:ext cx="739848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03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6E3C97-BD04-E80E-9E15-0AAE6B84D64F}"/>
              </a:ext>
            </a:extLst>
          </p:cNvPr>
          <p:cNvGrpSpPr/>
          <p:nvPr/>
        </p:nvGrpSpPr>
        <p:grpSpPr>
          <a:xfrm>
            <a:off x="1143000" y="6672833"/>
            <a:ext cx="8147647" cy="840118"/>
            <a:chOff x="1301153" y="6672833"/>
            <a:chExt cx="7697510" cy="840118"/>
          </a:xfrm>
        </p:grpSpPr>
        <p:sp>
          <p:nvSpPr>
            <p:cNvPr id="23" name="TextBox 23"/>
            <p:cNvSpPr txBox="1"/>
            <p:nvPr/>
          </p:nvSpPr>
          <p:spPr>
            <a:xfrm>
              <a:off x="2576160" y="6783192"/>
              <a:ext cx="6422503" cy="6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600" b="1" dirty="0">
                  <a:solidFill>
                    <a:schemeClr val="accent6">
                      <a:lumMod val="75000"/>
                    </a:schemeClr>
                  </a:solidFill>
                </a:rPr>
                <a:t>Real-life application design</a:t>
              </a:r>
              <a:endParaRPr lang="en-US" sz="2799" b="1" dirty="0">
                <a:solidFill>
                  <a:schemeClr val="accent6">
                    <a:lumMod val="75000"/>
                  </a:schemeClr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358471" y="6672833"/>
              <a:ext cx="838196" cy="840118"/>
              <a:chOff x="0" y="0"/>
              <a:chExt cx="810941" cy="812800"/>
            </a:xfrm>
            <a:noFill/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0941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0941" h="812800">
                    <a:moveTo>
                      <a:pt x="405470" y="0"/>
                    </a:moveTo>
                    <a:cubicBezTo>
                      <a:pt x="181535" y="0"/>
                      <a:pt x="0" y="181951"/>
                      <a:pt x="0" y="406400"/>
                    </a:cubicBezTo>
                    <a:cubicBezTo>
                      <a:pt x="0" y="630849"/>
                      <a:pt x="181535" y="812800"/>
                      <a:pt x="405470" y="812800"/>
                    </a:cubicBezTo>
                    <a:cubicBezTo>
                      <a:pt x="629405" y="812800"/>
                      <a:pt x="810941" y="630849"/>
                      <a:pt x="810941" y="406400"/>
                    </a:cubicBezTo>
                    <a:cubicBezTo>
                      <a:pt x="810941" y="181951"/>
                      <a:pt x="629405" y="0"/>
                      <a:pt x="405470" y="0"/>
                    </a:cubicBezTo>
                    <a:close/>
                  </a:path>
                </a:pathLst>
              </a:custGeom>
              <a:grpFill/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026" y="38100"/>
                <a:ext cx="658889" cy="698500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301153" y="6823652"/>
              <a:ext cx="952832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chemeClr val="accent6">
                      <a:lumMod val="75000"/>
                    </a:schemeClr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04</a:t>
              </a:r>
            </a:p>
          </p:txBody>
        </p:sp>
      </p:grpSp>
      <p:pic>
        <p:nvPicPr>
          <p:cNvPr id="33" name="Picture 32" descr="A graphic of a person with tools and gears&#10;&#10;AI-generated content may be incorrect.">
            <a:extLst>
              <a:ext uri="{FF2B5EF4-FFF2-40B4-BE49-F238E27FC236}">
                <a16:creationId xmlns:a16="http://schemas.microsoft.com/office/drawing/2014/main" id="{15F292E8-05C1-FE76-B61C-6996175862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3"/>
          <a:stretch/>
        </p:blipFill>
        <p:spPr>
          <a:xfrm>
            <a:off x="11496039" y="3295569"/>
            <a:ext cx="4366469" cy="420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29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-125896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02233" y="-903796"/>
            <a:ext cx="3404467" cy="3404467"/>
          </a:xfrm>
          <a:custGeom>
            <a:avLst/>
            <a:gdLst/>
            <a:ahLst/>
            <a:cxnLst/>
            <a:rect l="l" t="t" r="r" b="b"/>
            <a:pathLst>
              <a:path w="3404467" h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30599" y="250681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85766" y="2861983"/>
            <a:ext cx="3404467" cy="3404467"/>
          </a:xfrm>
          <a:custGeom>
            <a:avLst/>
            <a:gdLst/>
            <a:ahLst/>
            <a:cxnLst/>
            <a:rect l="l" t="t" r="r" b="b"/>
            <a:pathLst>
              <a:path w="3404467" h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485049" y="9686504"/>
            <a:ext cx="3911463" cy="39114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998732" y="3274949"/>
            <a:ext cx="2578533" cy="2578533"/>
          </a:xfrm>
          <a:custGeom>
            <a:avLst/>
            <a:gdLst/>
            <a:ahLst/>
            <a:cxnLst/>
            <a:rect l="l" t="t" r="r" b="b"/>
            <a:pathLst>
              <a:path w="2578533" h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289267" y="-490830"/>
            <a:ext cx="2578533" cy="2578533"/>
          </a:xfrm>
          <a:custGeom>
            <a:avLst/>
            <a:gdLst/>
            <a:ahLst/>
            <a:cxnLst/>
            <a:rect l="l" t="t" r="r" b="b"/>
            <a:pathLst>
              <a:path w="2578533" h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64747" y="1230454"/>
            <a:ext cx="9558507" cy="146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>
                <a:solidFill>
                  <a:srgbClr val="038A4A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64747" y="3643922"/>
            <a:ext cx="9558506" cy="2407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Bangla </a:t>
            </a:r>
            <a:r>
              <a:rPr lang="en-US" sz="3600" dirty="0" err="1"/>
              <a:t>Bhojon</a:t>
            </a:r>
            <a:r>
              <a:rPr lang="en-US" sz="3600" dirty="0"/>
              <a:t> is a successful implementation of object-oriented programming concepts in a real-life restaurant billing system.</a:t>
            </a: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0CEEF209-BDB5-9C24-E3D2-5EDD25A555F7}"/>
              </a:ext>
            </a:extLst>
          </p:cNvPr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306629F-60F5-5B66-45E9-C408E9365C3D}"/>
              </a:ext>
            </a:extLst>
          </p:cNvPr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3651D8E6-FB8E-ED9E-10C0-A07FFC6699CA}"/>
              </a:ext>
            </a:extLst>
          </p:cNvPr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539222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93696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38529" y="-1702233"/>
            <a:ext cx="3404467" cy="3404467"/>
          </a:xfrm>
          <a:custGeom>
            <a:avLst/>
            <a:gdLst/>
            <a:ahLst/>
            <a:cxnLst/>
            <a:rect l="l" t="t" r="r" b="b"/>
            <a:pathLst>
              <a:path w="3404467" h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30600" y="-222160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85767" y="-1866436"/>
            <a:ext cx="3404467" cy="3404467"/>
          </a:xfrm>
          <a:custGeom>
            <a:avLst/>
            <a:gdLst/>
            <a:ahLst/>
            <a:cxnLst/>
            <a:rect l="l" t="t" r="r" b="b"/>
            <a:pathLst>
              <a:path w="3404467" h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266369" y="-1319652"/>
            <a:ext cx="2310898" cy="23108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998733" y="-1453470"/>
            <a:ext cx="2578533" cy="2578533"/>
          </a:xfrm>
          <a:custGeom>
            <a:avLst/>
            <a:gdLst/>
            <a:ahLst/>
            <a:cxnLst/>
            <a:rect l="l" t="t" r="r" b="b"/>
            <a:pathLst>
              <a:path w="2578533" h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825563" y="-1289267"/>
            <a:ext cx="2578533" cy="2578533"/>
          </a:xfrm>
          <a:custGeom>
            <a:avLst/>
            <a:gdLst/>
            <a:ahLst/>
            <a:cxnLst/>
            <a:rect l="l" t="t" r="r" b="b"/>
            <a:pathLst>
              <a:path w="2578533" h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549202" y="2172395"/>
            <a:ext cx="2763467" cy="3713679"/>
            <a:chOff x="0" y="0"/>
            <a:chExt cx="3663950" cy="4923790"/>
          </a:xfrm>
          <a:blipFill>
            <a:blip r:embed="rId4"/>
            <a:stretch>
              <a:fillRect/>
            </a:stretch>
          </a:blipFill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grp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662687" cy="4923790"/>
            </a:xfrm>
            <a:custGeom>
              <a:avLst/>
              <a:gdLst/>
              <a:ahLst/>
              <a:cxnLst/>
              <a:rect l="l" t="t" r="r" b="b"/>
              <a:pathLst>
                <a:path w="3662687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grp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3549202" y="1423730"/>
            <a:ext cx="248773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PRESENTED  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02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185479" y="2126450"/>
            <a:ext cx="2763467" cy="3713679"/>
            <a:chOff x="0" y="0"/>
            <a:chExt cx="3663950" cy="4923790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5"/>
              <a:stretch>
                <a:fillRect l="-50817" t="-58538" r="-60709" b="-50698"/>
              </a:stretch>
            </a:blipFill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3662687" cy="4923790"/>
            </a:xfrm>
            <a:custGeom>
              <a:avLst/>
              <a:gdLst/>
              <a:ahLst/>
              <a:cxnLst/>
              <a:rect l="l" t="t" r="r" b="b"/>
              <a:pathLst>
                <a:path w="3662687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74646"/>
            </a:solidFill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</p:sp>
      </p:grpSp>
      <p:sp>
        <p:nvSpPr>
          <p:cNvPr id="30" name="AutoShape 30"/>
          <p:cNvSpPr/>
          <p:nvPr/>
        </p:nvSpPr>
        <p:spPr>
          <a:xfrm flipV="1">
            <a:off x="6335663" y="4097900"/>
            <a:ext cx="5826822" cy="17276"/>
          </a:xfrm>
          <a:prstGeom prst="line">
            <a:avLst/>
          </a:prstGeom>
          <a:ln w="38100" cap="flat">
            <a:solidFill>
              <a:srgbClr val="037E44">
                <a:alpha val="2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31"/>
          <p:cNvSpPr txBox="1"/>
          <p:nvPr/>
        </p:nvSpPr>
        <p:spPr>
          <a:xfrm>
            <a:off x="12185479" y="1423730"/>
            <a:ext cx="248773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PRESENTED  BY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49202" y="6171824"/>
            <a:ext cx="5012148" cy="59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dirty="0">
                <a:solidFill>
                  <a:srgbClr val="037E44"/>
                </a:solidFill>
                <a:latin typeface="Nunito Bold"/>
                <a:ea typeface="Nunito Bold"/>
                <a:cs typeface="Nunito Bold"/>
                <a:sym typeface="Nunito Bold"/>
              </a:rPr>
              <a:t>Kazi </a:t>
            </a:r>
            <a:r>
              <a:rPr lang="en-US" sz="3399" b="1" dirty="0" err="1">
                <a:solidFill>
                  <a:srgbClr val="037E44"/>
                </a:solidFill>
                <a:latin typeface="Nunito Bold"/>
                <a:ea typeface="Nunito Bold"/>
                <a:cs typeface="Nunito Bold"/>
                <a:sym typeface="Nunito Bold"/>
              </a:rPr>
              <a:t>Hasnayeen</a:t>
            </a:r>
            <a:r>
              <a:rPr lang="en-US" sz="3399" b="1" dirty="0">
                <a:solidFill>
                  <a:srgbClr val="037E44"/>
                </a:solidFill>
                <a:latin typeface="Nunito Bold"/>
                <a:ea typeface="Nunito Bold"/>
                <a:cs typeface="Nunito Bold"/>
                <a:sym typeface="Nunito Bold"/>
              </a:rPr>
              <a:t> Emad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49202" y="6815964"/>
            <a:ext cx="5054773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Lab Lecturer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549202" y="7267959"/>
            <a:ext cx="56513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Department of Software Engineering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530866" y="7740399"/>
            <a:ext cx="501214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Green University of Bangladesh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185479" y="6171824"/>
            <a:ext cx="34460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37E44"/>
                </a:solidFill>
                <a:latin typeface="Nunito Bold"/>
                <a:ea typeface="Nunito Bold"/>
                <a:cs typeface="Nunito Bold"/>
                <a:sym typeface="Nunito Bold"/>
              </a:rPr>
              <a:t>Dipankar Sarkar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185479" y="6815964"/>
            <a:ext cx="34818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ID: 242034037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4712DE27-4C95-CB00-50DB-EA7750510FFB}"/>
              </a:ext>
            </a:extLst>
          </p:cNvPr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-125896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02233" y="-903796"/>
            <a:ext cx="3404467" cy="3404467"/>
          </a:xfrm>
          <a:custGeom>
            <a:avLst/>
            <a:gdLst/>
            <a:ahLst/>
            <a:cxnLst/>
            <a:rect l="l" t="t" r="r" b="b"/>
            <a:pathLst>
              <a:path w="3404467" h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40200" y="2324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95367" y="2679267"/>
            <a:ext cx="3404467" cy="3404467"/>
          </a:xfrm>
          <a:custGeom>
            <a:avLst/>
            <a:gdLst/>
            <a:ahLst/>
            <a:cxnLst/>
            <a:rect l="l" t="t" r="r" b="b"/>
            <a:pathLst>
              <a:path w="3404467" h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08333" y="3092233"/>
            <a:ext cx="2578533" cy="2578533"/>
          </a:xfrm>
          <a:custGeom>
            <a:avLst/>
            <a:gdLst/>
            <a:ahLst/>
            <a:cxnLst/>
            <a:rect l="l" t="t" r="r" b="b"/>
            <a:pathLst>
              <a:path w="2578533" h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289267" y="-490830"/>
            <a:ext cx="2578533" cy="2578533"/>
          </a:xfrm>
          <a:custGeom>
            <a:avLst/>
            <a:gdLst/>
            <a:ahLst/>
            <a:cxnLst/>
            <a:rect l="l" t="t" r="r" b="b"/>
            <a:pathLst>
              <a:path w="2578533" h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83634" y="2528062"/>
            <a:ext cx="10261737" cy="2122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 b="1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THANK </a:t>
            </a:r>
            <a:r>
              <a:rPr lang="en-US" sz="12999" b="1" dirty="0">
                <a:solidFill>
                  <a:srgbClr val="00B05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YOU</a:t>
            </a:r>
          </a:p>
        </p:txBody>
      </p:sp>
      <p:pic>
        <p:nvPicPr>
          <p:cNvPr id="16" name="Graphic 15" descr="Thumbs up sign with solid fill">
            <a:extLst>
              <a:ext uri="{FF2B5EF4-FFF2-40B4-BE49-F238E27FC236}">
                <a16:creationId xmlns:a16="http://schemas.microsoft.com/office/drawing/2014/main" id="{3225E6B8-D63E-48E8-E45A-E77B4D6D9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7602" y="4914900"/>
            <a:ext cx="3733800" cy="3733800"/>
          </a:xfrm>
          <a:prstGeom prst="rect">
            <a:avLst/>
          </a:prstGeom>
        </p:spPr>
      </p:pic>
      <p:sp>
        <p:nvSpPr>
          <p:cNvPr id="17" name="TextBox 19">
            <a:extLst>
              <a:ext uri="{FF2B5EF4-FFF2-40B4-BE49-F238E27FC236}">
                <a16:creationId xmlns:a16="http://schemas.microsoft.com/office/drawing/2014/main" id="{AC4E2781-1A03-7DA5-962A-8C6EB311CF7F}"/>
              </a:ext>
            </a:extLst>
          </p:cNvPr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BAF1020-69C9-36BD-572F-B1B123930A94}"/>
              </a:ext>
            </a:extLst>
          </p:cNvPr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161DACC3-5C55-D7E0-F852-5D8FD6994030}"/>
              </a:ext>
            </a:extLst>
          </p:cNvPr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20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57400" y="-125896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02233" y="-903796"/>
            <a:ext cx="3404467" cy="3404467"/>
          </a:xfrm>
          <a:custGeom>
            <a:avLst/>
            <a:gdLst/>
            <a:ahLst/>
            <a:cxnLst/>
            <a:rect l="l" t="t" r="r" b="b"/>
            <a:pathLst>
              <a:path w="3404467" h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40200" y="2324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95367" y="2679267"/>
            <a:ext cx="3404467" cy="3404467"/>
          </a:xfrm>
          <a:custGeom>
            <a:avLst/>
            <a:gdLst/>
            <a:ahLst/>
            <a:cxnLst/>
            <a:rect l="l" t="t" r="r" b="b"/>
            <a:pathLst>
              <a:path w="3404467" h="3404467">
                <a:moveTo>
                  <a:pt x="0" y="0"/>
                </a:moveTo>
                <a:lnTo>
                  <a:pt x="3404466" y="0"/>
                </a:lnTo>
                <a:lnTo>
                  <a:pt x="3404466" y="3404466"/>
                </a:lnTo>
                <a:lnTo>
                  <a:pt x="0" y="340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08333" y="3092233"/>
            <a:ext cx="2578533" cy="2578533"/>
          </a:xfrm>
          <a:custGeom>
            <a:avLst/>
            <a:gdLst/>
            <a:ahLst/>
            <a:cxnLst/>
            <a:rect l="l" t="t" r="r" b="b"/>
            <a:pathLst>
              <a:path w="2578533" h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289267" y="-490830"/>
            <a:ext cx="2578533" cy="2578533"/>
          </a:xfrm>
          <a:custGeom>
            <a:avLst/>
            <a:gdLst/>
            <a:ahLst/>
            <a:cxnLst/>
            <a:rect l="l" t="t" r="r" b="b"/>
            <a:pathLst>
              <a:path w="2578533" h="2578533">
                <a:moveTo>
                  <a:pt x="0" y="0"/>
                </a:moveTo>
                <a:lnTo>
                  <a:pt x="2578534" y="0"/>
                </a:lnTo>
                <a:lnTo>
                  <a:pt x="2578534" y="2578534"/>
                </a:lnTo>
                <a:lnTo>
                  <a:pt x="0" y="2578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29385" y="-2859528"/>
            <a:ext cx="3911463" cy="39114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83634" y="2528062"/>
            <a:ext cx="11103966" cy="288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 b="1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Any </a:t>
            </a:r>
            <a:r>
              <a:rPr lang="en-US" sz="12999" b="1" dirty="0">
                <a:solidFill>
                  <a:srgbClr val="00B05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Question</a:t>
            </a:r>
            <a:r>
              <a:rPr lang="en-US" sz="12999" b="1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?</a:t>
            </a:r>
          </a:p>
          <a:p>
            <a:pPr algn="ctr"/>
            <a:r>
              <a:rPr lang="en-US" sz="3600" dirty="0">
                <a:solidFill>
                  <a:srgbClr val="000000"/>
                </a:solidFill>
                <a:latin typeface="Nunito" pitchFamily="2" charset="0"/>
                <a:ea typeface="Proxima Nova Bold"/>
                <a:cs typeface="Proxima Nova Bold"/>
                <a:sym typeface="Proxima Nova Bold"/>
              </a:rPr>
              <a:t>Feel free to ask</a:t>
            </a:r>
            <a:endParaRPr lang="en-US" sz="3600" dirty="0">
              <a:solidFill>
                <a:srgbClr val="00B050"/>
              </a:solidFill>
              <a:latin typeface="Nunito" pitchFamily="2" charset="0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AC4E2781-1A03-7DA5-962A-8C6EB311CF7F}"/>
              </a:ext>
            </a:extLst>
          </p:cNvPr>
          <p:cNvSpPr txBox="1"/>
          <p:nvPr/>
        </p:nvSpPr>
        <p:spPr>
          <a:xfrm>
            <a:off x="5719932" y="9738123"/>
            <a:ext cx="6992106" cy="4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BAF1020-69C9-36BD-572F-B1B123930A94}"/>
              </a:ext>
            </a:extLst>
          </p:cNvPr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161DACC3-5C55-D7E0-F852-5D8FD6994030}"/>
              </a:ext>
            </a:extLst>
          </p:cNvPr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21</a:t>
            </a:r>
          </a:p>
        </p:txBody>
      </p:sp>
      <p:pic>
        <p:nvPicPr>
          <p:cNvPr id="7" name="Graphic 6" descr="Questions with solid fill">
            <a:extLst>
              <a:ext uri="{FF2B5EF4-FFF2-40B4-BE49-F238E27FC236}">
                <a16:creationId xmlns:a16="http://schemas.microsoft.com/office/drawing/2014/main" id="{50C7CE69-CC0D-31E3-6C06-CACD80006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5914" y="3332533"/>
            <a:ext cx="2751826" cy="2751826"/>
          </a:xfrm>
          <a:prstGeom prst="rect">
            <a:avLst/>
          </a:prstGeom>
        </p:spPr>
      </p:pic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DA61E52-C6F1-9E62-CA17-3808E08E3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91644">
            <a:off x="11380044" y="203377"/>
            <a:ext cx="2895600" cy="2895600"/>
          </a:xfrm>
          <a:prstGeom prst="rect">
            <a:avLst/>
          </a:prstGeom>
        </p:spPr>
      </p:pic>
      <p:pic>
        <p:nvPicPr>
          <p:cNvPr id="21" name="Graphic 20" descr="Help with solid fill">
            <a:extLst>
              <a:ext uri="{FF2B5EF4-FFF2-40B4-BE49-F238E27FC236}">
                <a16:creationId xmlns:a16="http://schemas.microsoft.com/office/drawing/2014/main" id="{1E1D1287-4B00-2048-9591-57D6C9A0A0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715017">
            <a:off x="817156" y="4970055"/>
            <a:ext cx="3141852" cy="31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21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03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5CACEC-90C1-82D0-86FE-00FDF084E545}"/>
              </a:ext>
            </a:extLst>
          </p:cNvPr>
          <p:cNvCxnSpPr/>
          <p:nvPr/>
        </p:nvCxnSpPr>
        <p:spPr>
          <a:xfrm>
            <a:off x="1295400" y="2628900"/>
            <a:ext cx="0" cy="6019800"/>
          </a:xfrm>
          <a:prstGeom prst="line">
            <a:avLst/>
          </a:prstGeom>
          <a:ln w="76200">
            <a:solidFill>
              <a:srgbClr val="038A4A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EA90268-C343-481F-01B4-D59FEA6BA9E7}"/>
              </a:ext>
            </a:extLst>
          </p:cNvPr>
          <p:cNvSpPr/>
          <p:nvPr/>
        </p:nvSpPr>
        <p:spPr>
          <a:xfrm>
            <a:off x="11949095" y="637525"/>
            <a:ext cx="5623882" cy="7761064"/>
          </a:xfrm>
          <a:prstGeom prst="rect">
            <a:avLst/>
          </a:prstGeom>
          <a:blipFill dpi="0" rotWithShape="1">
            <a:blip r:embed="rId2">
              <a:alphaModFix amt="61000"/>
            </a:blip>
            <a:srcRect/>
            <a:stretch>
              <a:fillRect l="-20482" r="-1912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BAE8B03-CE1C-CEF5-67F3-4952D6CCB532}"/>
              </a:ext>
            </a:extLst>
          </p:cNvPr>
          <p:cNvSpPr/>
          <p:nvPr/>
        </p:nvSpPr>
        <p:spPr>
          <a:xfrm>
            <a:off x="1295402" y="2628901"/>
            <a:ext cx="10286998" cy="1676400"/>
          </a:xfrm>
          <a:prstGeom prst="roundRect">
            <a:avLst>
              <a:gd name="adj" fmla="val 50000"/>
            </a:avLst>
          </a:prstGeom>
          <a:solidFill>
            <a:srgbClr val="038A4A"/>
          </a:solidFill>
          <a:ln>
            <a:solidFill>
              <a:srgbClr val="038A4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/>
              <a:t>	Bangla </a:t>
            </a:r>
            <a:r>
              <a:rPr lang="en-US" sz="3600" b="1" dirty="0" err="1"/>
              <a:t>Bhojon</a:t>
            </a:r>
            <a:r>
              <a:rPr lang="en-US" sz="3600" dirty="0"/>
              <a:t> is a Java Swing based 	Restaurant Management System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5851770-5CEA-77AE-2439-F117C634DE52}"/>
              </a:ext>
            </a:extLst>
          </p:cNvPr>
          <p:cNvSpPr/>
          <p:nvPr/>
        </p:nvSpPr>
        <p:spPr>
          <a:xfrm>
            <a:off x="1295400" y="4772262"/>
            <a:ext cx="10286995" cy="1676400"/>
          </a:xfrm>
          <a:prstGeom prst="roundRect">
            <a:avLst>
              <a:gd name="adj" fmla="val 50000"/>
            </a:avLst>
          </a:prstGeom>
          <a:solidFill>
            <a:srgbClr val="038A4A"/>
          </a:solidFill>
          <a:ln>
            <a:solidFill>
              <a:srgbClr val="038A4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	It helps automate restaurant operations such 	as ordering and billing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80E9A0F-FF8A-D891-4388-06A5C3E279FD}"/>
              </a:ext>
            </a:extLst>
          </p:cNvPr>
          <p:cNvSpPr/>
          <p:nvPr/>
        </p:nvSpPr>
        <p:spPr>
          <a:xfrm>
            <a:off x="1295402" y="6915624"/>
            <a:ext cx="10286993" cy="1676400"/>
          </a:xfrm>
          <a:prstGeom prst="roundRect">
            <a:avLst>
              <a:gd name="adj" fmla="val 50000"/>
            </a:avLst>
          </a:prstGeom>
          <a:solidFill>
            <a:srgbClr val="038A4A"/>
          </a:solidFill>
          <a:ln>
            <a:solidFill>
              <a:srgbClr val="038A4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	The system is developed using Object Oriented 	Programming concepts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3B9609-8C55-9404-1613-75E32F71FA76}"/>
              </a:ext>
            </a:extLst>
          </p:cNvPr>
          <p:cNvCxnSpPr>
            <a:cxnSpLocks/>
          </p:cNvCxnSpPr>
          <p:nvPr/>
        </p:nvCxnSpPr>
        <p:spPr>
          <a:xfrm>
            <a:off x="1676400" y="3162300"/>
            <a:ext cx="0" cy="3962400"/>
          </a:xfrm>
          <a:prstGeom prst="line">
            <a:avLst/>
          </a:prstGeom>
          <a:ln w="76200">
            <a:solidFill>
              <a:srgbClr val="038A4A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37227" y="2944304"/>
            <a:ext cx="11922149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 dirty="0">
                <a:solidFill>
                  <a:schemeClr val="accent6"/>
                </a:solidFill>
                <a:latin typeface="Nunito Bold" charset="0"/>
              </a:rPr>
              <a:t>Implement OOP concepts practically</a:t>
            </a:r>
            <a:endParaRPr lang="en-US" sz="3599" b="1" dirty="0">
              <a:solidFill>
                <a:schemeClr val="accent6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44133" y="4160499"/>
            <a:ext cx="11700466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 dirty="0">
                <a:solidFill>
                  <a:schemeClr val="accent6"/>
                </a:solidFill>
                <a:latin typeface="Nunito Bold" charset="0"/>
              </a:rPr>
              <a:t>Design a user-friendly GUI with Java Swing</a:t>
            </a:r>
            <a:endParaRPr lang="en-US" sz="2799" dirty="0">
              <a:solidFill>
                <a:schemeClr val="accent6"/>
              </a:solidFill>
              <a:latin typeface="Nunito Bold" charset="0"/>
              <a:ea typeface="Nunito"/>
              <a:cs typeface="Nunito"/>
              <a:sym typeface="Nunito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37074" y="2862520"/>
            <a:ext cx="840118" cy="84011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973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9204" y="4078715"/>
            <a:ext cx="838196" cy="840118"/>
            <a:chOff x="0" y="0"/>
            <a:chExt cx="810941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0941" cy="812800"/>
            </a:xfrm>
            <a:custGeom>
              <a:avLst/>
              <a:gdLst/>
              <a:ahLst/>
              <a:cxnLst/>
              <a:rect l="l" t="t" r="r" b="b"/>
              <a:pathLst>
                <a:path w="810941" h="812800">
                  <a:moveTo>
                    <a:pt x="405470" y="0"/>
                  </a:moveTo>
                  <a:cubicBezTo>
                    <a:pt x="181535" y="0"/>
                    <a:pt x="0" y="181951"/>
                    <a:pt x="0" y="406400"/>
                  </a:cubicBezTo>
                  <a:cubicBezTo>
                    <a:pt x="0" y="630849"/>
                    <a:pt x="181535" y="812800"/>
                    <a:pt x="405470" y="812800"/>
                  </a:cubicBezTo>
                  <a:cubicBezTo>
                    <a:pt x="629405" y="812800"/>
                    <a:pt x="810941" y="630849"/>
                    <a:pt x="810941" y="406400"/>
                  </a:cubicBezTo>
                  <a:cubicBezTo>
                    <a:pt x="810941" y="181951"/>
                    <a:pt x="629405" y="0"/>
                    <a:pt x="405470" y="0"/>
                  </a:cubicBezTo>
                  <a:close/>
                </a:path>
              </a:pathLst>
            </a:custGeom>
            <a:solidFill>
              <a:srgbClr val="F2973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026" y="38100"/>
              <a:ext cx="65888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87209" y="3013339"/>
            <a:ext cx="73984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0768" y="4229534"/>
            <a:ext cx="9528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93904" y="5438500"/>
            <a:ext cx="11922149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 dirty="0">
                <a:solidFill>
                  <a:schemeClr val="accent6"/>
                </a:solidFill>
                <a:latin typeface="Nunito Bold" charset="0"/>
              </a:rPr>
              <a:t>Manage automated order and billing</a:t>
            </a:r>
            <a:endParaRPr lang="en-US" sz="2799" dirty="0">
              <a:solidFill>
                <a:schemeClr val="accent6"/>
              </a:solidFill>
              <a:latin typeface="Nunito Bold" charset="0"/>
              <a:ea typeface="Nunito"/>
              <a:cs typeface="Nunito"/>
              <a:sym typeface="Nunit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340497" y="6733900"/>
            <a:ext cx="11700466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 dirty="0">
                <a:solidFill>
                  <a:schemeClr val="accent6"/>
                </a:solidFill>
                <a:latin typeface="Nunito Bold" charset="0"/>
              </a:rPr>
              <a:t>Improve problem-solving &amp; software design skills</a:t>
            </a:r>
            <a:endParaRPr lang="en-US" sz="3599" b="1" dirty="0">
              <a:solidFill>
                <a:schemeClr val="accent6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217282" y="5372100"/>
            <a:ext cx="840118" cy="84011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973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9200" y="6685490"/>
            <a:ext cx="838196" cy="840118"/>
            <a:chOff x="0" y="0"/>
            <a:chExt cx="810941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0941" cy="812800"/>
            </a:xfrm>
            <a:custGeom>
              <a:avLst/>
              <a:gdLst/>
              <a:ahLst/>
              <a:cxnLst/>
              <a:rect l="l" t="t" r="r" b="b"/>
              <a:pathLst>
                <a:path w="810941" h="812800">
                  <a:moveTo>
                    <a:pt x="405470" y="0"/>
                  </a:moveTo>
                  <a:cubicBezTo>
                    <a:pt x="181535" y="0"/>
                    <a:pt x="0" y="181951"/>
                    <a:pt x="0" y="406400"/>
                  </a:cubicBezTo>
                  <a:cubicBezTo>
                    <a:pt x="0" y="630849"/>
                    <a:pt x="181535" y="812800"/>
                    <a:pt x="405470" y="812800"/>
                  </a:cubicBezTo>
                  <a:cubicBezTo>
                    <a:pt x="629405" y="812800"/>
                    <a:pt x="810941" y="630849"/>
                    <a:pt x="810941" y="406400"/>
                  </a:cubicBezTo>
                  <a:cubicBezTo>
                    <a:pt x="810941" y="181951"/>
                    <a:pt x="629405" y="0"/>
                    <a:pt x="405470" y="0"/>
                  </a:cubicBezTo>
                  <a:close/>
                </a:path>
              </a:pathLst>
            </a:custGeom>
            <a:solidFill>
              <a:srgbClr val="F2973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026" y="38100"/>
              <a:ext cx="65888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95400" y="5576570"/>
            <a:ext cx="73984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3752" y="6836309"/>
            <a:ext cx="9528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04</a:t>
            </a:r>
          </a:p>
        </p:txBody>
      </p:sp>
      <p:pic>
        <p:nvPicPr>
          <p:cNvPr id="38" name="Picture 37" descr="A clipboard with a dart in the center and a target&#10;&#10;AI-generated content may be incorrect.">
            <a:extLst>
              <a:ext uri="{FF2B5EF4-FFF2-40B4-BE49-F238E27FC236}">
                <a16:creationId xmlns:a16="http://schemas.microsoft.com/office/drawing/2014/main" id="{7911A56C-064F-6F65-77B2-8AA25A2BE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5" b="89988" l="10000" r="92976">
                        <a14:foregroundMark x1="10357" y1="16997" x2="13810" y2="55180"/>
                        <a14:foregroundMark x1="13810" y1="55180" x2="10119" y2="77066"/>
                        <a14:foregroundMark x1="10119" y1="77066" x2="10119" y2="83818"/>
                        <a14:foregroundMark x1="68976" y1="12406" x2="66155" y2="11555"/>
                        <a14:foregroundMark x1="44476" y1="8082" x2="34815" y2="7305"/>
                        <a14:foregroundMark x1="19711" y1="12556" x2="11310" y2="16764"/>
                        <a14:foregroundMark x1="11310" y1="16764" x2="9055" y2="21173"/>
                        <a14:foregroundMark x1="8531" y1="59310" x2="10985" y2="88276"/>
                        <a14:foregroundMark x1="26810" y1="93733" x2="57821" y2="94937"/>
                        <a14:foregroundMark x1="65144" y1="90455" x2="81071" y2="78114"/>
                        <a14:foregroundMark x1="90975" y1="50997" x2="92777" y2="46063"/>
                        <a14:foregroundMark x1="81071" y1="78114" x2="84929" y2="67551"/>
                        <a14:foregroundMark x1="90762" y1="43650" x2="86159" y2="39765"/>
                        <a14:foregroundMark x1="70196" y1="21375" x2="67262" y2="12806"/>
                        <a14:foregroundMark x1="53869" y1="12175" x2="50595" y2="12107"/>
                        <a14:foregroundMark x1="61786" y1="12340" x2="54320" y2="12185"/>
                        <a14:backgroundMark x1="88929" y1="10244" x2="88929" y2="10244"/>
                        <a14:backgroundMark x1="87976" y1="8382" x2="82738" y2="20722"/>
                        <a14:backgroundMark x1="82738" y1="20722" x2="88214" y2="13737"/>
                        <a14:backgroundMark x1="91071" y1="52154" x2="85833" y2="57974"/>
                        <a14:backgroundMark x1="85833" y1="57974" x2="87976" y2="70314"/>
                        <a14:backgroundMark x1="87976" y1="70314" x2="94881" y2="64726"/>
                        <a14:backgroundMark x1="94881" y1="64726" x2="96071" y2="60768"/>
                        <a14:backgroundMark x1="88214" y1="53551" x2="95119" y2="53201"/>
                        <a14:backgroundMark x1="95119" y1="53201" x2="91905" y2="59953"/>
                        <a14:backgroundMark x1="91905" y1="59953" x2="88452" y2="62398"/>
                        <a14:backgroundMark x1="89167" y1="53318" x2="90476" y2="60070"/>
                        <a14:backgroundMark x1="90476" y1="60070" x2="87619" y2="54482"/>
                        <a14:backgroundMark x1="87619" y1="54482" x2="92262" y2="52619"/>
                        <a14:backgroundMark x1="58452" y1="93830" x2="66310" y2="92084"/>
                        <a14:backgroundMark x1="66310" y1="92084" x2="61786" y2="96624"/>
                        <a14:backgroundMark x1="9643" y1="90338" x2="21429" y2="90338"/>
                        <a14:backgroundMark x1="21429" y1="90338" x2="25833" y2="96740"/>
                        <a14:backgroundMark x1="25833" y1="96740" x2="16429" y2="96973"/>
                        <a14:backgroundMark x1="16429" y1="96973" x2="10119" y2="93132"/>
                        <a14:backgroundMark x1="10119" y1="93132" x2="9167" y2="91735"/>
                        <a14:backgroundMark x1="8214" y1="33295" x2="7143" y2="59255"/>
                        <a14:backgroundMark x1="7143" y1="59255" x2="3929" y2="53551"/>
                        <a14:backgroundMark x1="3929" y1="53551" x2="3452" y2="46100"/>
                        <a14:backgroundMark x1="7500" y1="19325" x2="7262" y2="28638"/>
                        <a14:backgroundMark x1="7262" y1="28638" x2="3690" y2="24214"/>
                        <a14:backgroundMark x1="7738" y1="21187" x2="7857" y2="31432"/>
                        <a14:backgroundMark x1="7857" y1="31432" x2="2976" y2="27241"/>
                        <a14:backgroundMark x1="2976" y1="27241" x2="3214" y2="23749"/>
                        <a14:backgroundMark x1="7262" y1="28172" x2="6548" y2="34924"/>
                        <a14:backgroundMark x1="6548" y1="34924" x2="4167" y2="29802"/>
                        <a14:backgroundMark x1="8929" y1="12340" x2="7976" y2="6985"/>
                        <a14:backgroundMark x1="19881" y1="10477" x2="30476" y2="10361"/>
                        <a14:backgroundMark x1="30476" y1="10361" x2="27143" y2="3143"/>
                        <a14:backgroundMark x1="27143" y1="3143" x2="19881" y2="6752"/>
                        <a14:backgroundMark x1="19881" y1="6752" x2="18690" y2="9779"/>
                        <a14:backgroundMark x1="29881" y1="9779" x2="26310" y2="3725"/>
                        <a14:backgroundMark x1="26310" y1="3725" x2="28690" y2="10943"/>
                        <a14:backgroundMark x1="28690" y1="10943" x2="28690" y2="10943"/>
                        <a14:backgroundMark x1="27976" y1="7683" x2="24643" y2="10012"/>
                        <a14:backgroundMark x1="30357" y1="6054" x2="51310" y2="2794"/>
                        <a14:backgroundMark x1="45833" y1="5122" x2="48452" y2="10477"/>
                        <a14:backgroundMark x1="48452" y1="10477" x2="49639" y2="10618"/>
                        <a14:backgroundMark x1="60907" y1="10972" x2="64881" y2="10594"/>
                        <a14:backgroundMark x1="64881" y1="10594" x2="70119" y2="7800"/>
                        <a14:backgroundMark x1="70119" y1="7800" x2="63095" y2="4307"/>
                        <a14:backgroundMark x1="63095" y1="4307" x2="46786" y2="4191"/>
                        <a14:backgroundMark x1="49405" y1="8149" x2="60357" y2="5355"/>
                        <a14:backgroundMark x1="60357" y1="5355" x2="56071" y2="1281"/>
                        <a14:backgroundMark x1="56071" y1="1281" x2="52024" y2="1863"/>
                        <a14:backgroundMark x1="54643" y1="10477" x2="60000" y2="6286"/>
                        <a14:backgroundMark x1="60000" y1="6286" x2="55357" y2="5355"/>
                        <a14:backgroundMark x1="54405" y1="8615" x2="55833" y2="8615"/>
                        <a14:backgroundMark x1="53929" y1="8149" x2="55595" y2="6519"/>
                        <a14:backgroundMark x1="71548" y1="13038" x2="72738" y2="13504"/>
                        <a14:backgroundMark x1="69881" y1="10943" x2="75595" y2="10477"/>
                        <a14:backgroundMark x1="70119" y1="12340" x2="74405" y2="8847"/>
                        <a14:backgroundMark x1="72976" y1="21886" x2="72500" y2="35506"/>
                        <a14:backgroundMark x1="72500" y1="35506" x2="80595" y2="39697"/>
                        <a14:backgroundMark x1="80595" y1="39697" x2="87500" y2="32829"/>
                        <a14:backgroundMark x1="87500" y1="32829" x2="86905" y2="24796"/>
                        <a14:backgroundMark x1="86905" y1="24796" x2="84881" y2="22352"/>
                        <a14:backgroundMark x1="71786" y1="21420" x2="71548" y2="29336"/>
                        <a14:backgroundMark x1="71548" y1="29336" x2="73929" y2="37485"/>
                        <a14:backgroundMark x1="73929" y1="37485" x2="80119" y2="33411"/>
                        <a14:backgroundMark x1="80119" y1="33411" x2="83214" y2="26310"/>
                        <a14:backgroundMark x1="83214" y1="26310" x2="83214" y2="25146"/>
                        <a14:backgroundMark x1="81548" y1="40978" x2="88452" y2="36787"/>
                        <a14:backgroundMark x1="88452" y1="36787" x2="89048" y2="29569"/>
                        <a14:backgroundMark x1="89048" y1="29569" x2="84405" y2="28638"/>
                        <a14:backgroundMark x1="91548" y1="40279" x2="96310" y2="44005"/>
                        <a14:backgroundMark x1="96310" y1="44005" x2="98690" y2="37136"/>
                        <a14:backgroundMark x1="98690" y1="37136" x2="98452" y2="36088"/>
                        <a14:backgroundMark x1="91786" y1="45634" x2="93452" y2="38882"/>
                        <a14:backgroundMark x1="92024" y1="44005" x2="90833" y2="43772"/>
                        <a14:backgroundMark x1="91071" y1="51921" x2="92262" y2="51455"/>
                        <a14:backgroundMark x1="93214" y1="53783" x2="93214" y2="53783"/>
                        <a14:backgroundMark x1="90595" y1="51688" x2="93690" y2="55180"/>
                        <a14:backgroundMark x1="91071" y1="50990" x2="91786" y2="59837"/>
                        <a14:backgroundMark x1="91786" y1="59837" x2="91786" y2="59837"/>
                        <a14:backgroundMark x1="90833" y1="50990" x2="93929" y2="56345"/>
                        <a14:backgroundMark x1="7024" y1="30966" x2="7143" y2="38533"/>
                        <a14:backgroundMark x1="7143" y1="38533" x2="5357" y2="40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420" y="2862520"/>
            <a:ext cx="4880865" cy="49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99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3B9609-8C55-9404-1613-75E32F71FA76}"/>
              </a:ext>
            </a:extLst>
          </p:cNvPr>
          <p:cNvCxnSpPr>
            <a:cxnSpLocks/>
          </p:cNvCxnSpPr>
          <p:nvPr/>
        </p:nvCxnSpPr>
        <p:spPr>
          <a:xfrm>
            <a:off x="1676400" y="3162300"/>
            <a:ext cx="0" cy="3962400"/>
          </a:xfrm>
          <a:prstGeom prst="line">
            <a:avLst/>
          </a:prstGeom>
          <a:ln w="76200">
            <a:solidFill>
              <a:srgbClr val="038A4A">
                <a:alpha val="9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2"/>
          <p:cNvSpPr txBox="1"/>
          <p:nvPr/>
        </p:nvSpPr>
        <p:spPr>
          <a:xfrm>
            <a:off x="1237074" y="909060"/>
            <a:ext cx="16520296" cy="127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8A4A"/>
                </a:solidFill>
                <a:latin typeface="Proxima Nova Bold" panose="020B0604020202020204" charset="0"/>
              </a:rPr>
              <a:t>Motivation Behind the Project</a:t>
            </a:r>
            <a:endParaRPr lang="en-US" sz="7500" b="1" dirty="0">
              <a:solidFill>
                <a:srgbClr val="038A4A"/>
              </a:solidFill>
              <a:latin typeface="Proxima Nova Bold" panose="020B0604020202020204" charset="0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37228" y="2944304"/>
            <a:ext cx="8287652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 b="1" dirty="0">
                <a:solidFill>
                  <a:schemeClr val="accent6"/>
                </a:solidFill>
                <a:latin typeface="Nunito Bold" charset="0"/>
              </a:rPr>
              <a:t>Manual billing is slow &amp; error-prone</a:t>
            </a:r>
            <a:endParaRPr lang="en-US" sz="3599" b="1" dirty="0">
              <a:solidFill>
                <a:schemeClr val="accent6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44133" y="4160499"/>
            <a:ext cx="8400539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 b="1" dirty="0">
                <a:solidFill>
                  <a:schemeClr val="accent6"/>
                </a:solidFill>
                <a:latin typeface="Nunito Bold" charset="0"/>
              </a:rPr>
              <a:t>Small restaurants lack digital systems</a:t>
            </a:r>
            <a:endParaRPr lang="en-US" sz="2799" b="1" dirty="0">
              <a:solidFill>
                <a:schemeClr val="accent6"/>
              </a:solidFill>
              <a:latin typeface="Nunito Bold" charset="0"/>
              <a:ea typeface="Nunito"/>
              <a:cs typeface="Nunito"/>
              <a:sym typeface="Nunito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237074" y="2862520"/>
            <a:ext cx="840118" cy="84011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973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9204" y="4078715"/>
            <a:ext cx="838196" cy="840118"/>
            <a:chOff x="0" y="0"/>
            <a:chExt cx="810941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0941" cy="812800"/>
            </a:xfrm>
            <a:custGeom>
              <a:avLst/>
              <a:gdLst/>
              <a:ahLst/>
              <a:cxnLst/>
              <a:rect l="l" t="t" r="r" b="b"/>
              <a:pathLst>
                <a:path w="810941" h="812800">
                  <a:moveTo>
                    <a:pt x="405470" y="0"/>
                  </a:moveTo>
                  <a:cubicBezTo>
                    <a:pt x="181535" y="0"/>
                    <a:pt x="0" y="181951"/>
                    <a:pt x="0" y="406400"/>
                  </a:cubicBezTo>
                  <a:cubicBezTo>
                    <a:pt x="0" y="630849"/>
                    <a:pt x="181535" y="812800"/>
                    <a:pt x="405470" y="812800"/>
                  </a:cubicBezTo>
                  <a:cubicBezTo>
                    <a:pt x="629405" y="812800"/>
                    <a:pt x="810941" y="630849"/>
                    <a:pt x="810941" y="406400"/>
                  </a:cubicBezTo>
                  <a:cubicBezTo>
                    <a:pt x="810941" y="181951"/>
                    <a:pt x="629405" y="0"/>
                    <a:pt x="405470" y="0"/>
                  </a:cubicBezTo>
                  <a:close/>
                </a:path>
              </a:pathLst>
            </a:custGeom>
            <a:solidFill>
              <a:srgbClr val="F2973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026" y="38100"/>
              <a:ext cx="65888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87209" y="3013339"/>
            <a:ext cx="73984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0768" y="4229534"/>
            <a:ext cx="9528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93904" y="5438500"/>
            <a:ext cx="8633214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 dirty="0">
                <a:solidFill>
                  <a:schemeClr val="accent6"/>
                </a:solidFill>
                <a:latin typeface="Nunito Bold" charset="0"/>
              </a:rPr>
              <a:t>Need auto bill calculation &amp; receipts</a:t>
            </a:r>
            <a:endParaRPr lang="en-US" sz="2799" dirty="0">
              <a:solidFill>
                <a:schemeClr val="accent6"/>
              </a:solidFill>
              <a:latin typeface="Nunito Bold" charset="0"/>
              <a:ea typeface="Nunito"/>
              <a:cs typeface="Nunito"/>
              <a:sym typeface="Nunit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340497" y="6733900"/>
            <a:ext cx="7641703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 b="1" dirty="0">
                <a:solidFill>
                  <a:schemeClr val="accent6"/>
                </a:solidFill>
                <a:latin typeface="Nunito Bold" charset="0"/>
              </a:rPr>
              <a:t>Apply OOP concepts practically</a:t>
            </a:r>
            <a:endParaRPr lang="en-US" sz="3599" b="1" dirty="0">
              <a:solidFill>
                <a:schemeClr val="accent6"/>
              </a:solidFill>
              <a:latin typeface="Nunito Bold" charset="0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217282" y="5372100"/>
            <a:ext cx="840118" cy="84011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973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9200" y="6685490"/>
            <a:ext cx="838196" cy="840118"/>
            <a:chOff x="0" y="0"/>
            <a:chExt cx="810941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0941" cy="812800"/>
            </a:xfrm>
            <a:custGeom>
              <a:avLst/>
              <a:gdLst/>
              <a:ahLst/>
              <a:cxnLst/>
              <a:rect l="l" t="t" r="r" b="b"/>
              <a:pathLst>
                <a:path w="810941" h="812800">
                  <a:moveTo>
                    <a:pt x="405470" y="0"/>
                  </a:moveTo>
                  <a:cubicBezTo>
                    <a:pt x="181535" y="0"/>
                    <a:pt x="0" y="181951"/>
                    <a:pt x="0" y="406400"/>
                  </a:cubicBezTo>
                  <a:cubicBezTo>
                    <a:pt x="0" y="630849"/>
                    <a:pt x="181535" y="812800"/>
                    <a:pt x="405470" y="812800"/>
                  </a:cubicBezTo>
                  <a:cubicBezTo>
                    <a:pt x="629405" y="812800"/>
                    <a:pt x="810941" y="630849"/>
                    <a:pt x="810941" y="406400"/>
                  </a:cubicBezTo>
                  <a:cubicBezTo>
                    <a:pt x="810941" y="181951"/>
                    <a:pt x="629405" y="0"/>
                    <a:pt x="405470" y="0"/>
                  </a:cubicBezTo>
                  <a:close/>
                </a:path>
              </a:pathLst>
            </a:custGeom>
            <a:solidFill>
              <a:srgbClr val="F2973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026" y="38100"/>
              <a:ext cx="65888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95400" y="5576570"/>
            <a:ext cx="73984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3752" y="6836309"/>
            <a:ext cx="9528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04</a:t>
            </a:r>
          </a:p>
        </p:txBody>
      </p:sp>
      <p:pic>
        <p:nvPicPr>
          <p:cNvPr id="43" name="Picture 42" descr="A person riding a light bulb&#10;&#10;AI-generated content may be incorrect.">
            <a:extLst>
              <a:ext uri="{FF2B5EF4-FFF2-40B4-BE49-F238E27FC236}">
                <a16:creationId xmlns:a16="http://schemas.microsoft.com/office/drawing/2014/main" id="{91DD8953-0665-2D94-1508-7F465B76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671" y="2906204"/>
            <a:ext cx="5449033" cy="5449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System Workflow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06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5F58F8-8CCA-B4BD-AD19-808938F84ECA}"/>
              </a:ext>
            </a:extLst>
          </p:cNvPr>
          <p:cNvSpPr/>
          <p:nvPr/>
        </p:nvSpPr>
        <p:spPr>
          <a:xfrm>
            <a:off x="1237074" y="2920480"/>
            <a:ext cx="3153079" cy="3153079"/>
          </a:xfrm>
          <a:prstGeom prst="ellipse">
            <a:avLst/>
          </a:prstGeom>
          <a:blipFill>
            <a:blip r:embed="rId2"/>
            <a:stretch>
              <a:fillRect l="-20482" r="-19125"/>
            </a:stretch>
          </a:blipFill>
          <a:ln w="57150">
            <a:solidFill>
              <a:srgbClr val="03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F82A08-E9E2-F80B-3696-AFC513E2235D}"/>
              </a:ext>
            </a:extLst>
          </p:cNvPr>
          <p:cNvSpPr/>
          <p:nvPr/>
        </p:nvSpPr>
        <p:spPr>
          <a:xfrm>
            <a:off x="5257800" y="2920480"/>
            <a:ext cx="3153079" cy="3153079"/>
          </a:xfrm>
          <a:prstGeom prst="ellipse">
            <a:avLst/>
          </a:prstGeom>
          <a:blipFill>
            <a:blip r:embed="rId3"/>
            <a:stretch>
              <a:fillRect l="-20482" r="-19125"/>
            </a:stretch>
          </a:blipFill>
          <a:ln w="57150">
            <a:solidFill>
              <a:srgbClr val="03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06816C-85D2-7E8E-0D3C-52CF98A8990C}"/>
              </a:ext>
            </a:extLst>
          </p:cNvPr>
          <p:cNvSpPr/>
          <p:nvPr/>
        </p:nvSpPr>
        <p:spPr>
          <a:xfrm>
            <a:off x="9278526" y="2920480"/>
            <a:ext cx="3153079" cy="3153079"/>
          </a:xfrm>
          <a:prstGeom prst="ellipse">
            <a:avLst/>
          </a:prstGeom>
          <a:blipFill>
            <a:blip r:embed="rId4"/>
            <a:stretch>
              <a:fillRect l="-20482" r="-19125"/>
            </a:stretch>
          </a:blipFill>
          <a:ln w="57150">
            <a:solidFill>
              <a:srgbClr val="03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0EAB70D-7816-48EC-39EF-935EAAA333CD}"/>
              </a:ext>
            </a:extLst>
          </p:cNvPr>
          <p:cNvSpPr/>
          <p:nvPr/>
        </p:nvSpPr>
        <p:spPr>
          <a:xfrm>
            <a:off x="13299252" y="2920480"/>
            <a:ext cx="3153079" cy="3153079"/>
          </a:xfrm>
          <a:prstGeom prst="ellipse">
            <a:avLst/>
          </a:prstGeom>
          <a:blipFill>
            <a:blip r:embed="rId5"/>
            <a:stretch>
              <a:fillRect l="-20482" r="-19125"/>
            </a:stretch>
          </a:blipFill>
          <a:ln w="57150">
            <a:solidFill>
              <a:srgbClr val="038A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15243987-D5D2-FC7F-0CFE-848C74FE0693}"/>
              </a:ext>
            </a:extLst>
          </p:cNvPr>
          <p:cNvSpPr txBox="1"/>
          <p:nvPr/>
        </p:nvSpPr>
        <p:spPr>
          <a:xfrm>
            <a:off x="1237074" y="6550905"/>
            <a:ext cx="3153079" cy="1260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dirty="0">
                <a:solidFill>
                  <a:srgbClr val="F29738"/>
                </a:solidFill>
                <a:latin typeface="Nunito Bold"/>
                <a:ea typeface="Nunito Bold"/>
                <a:cs typeface="Nunito Bold"/>
                <a:sym typeface="Nunito Bold"/>
              </a:rPr>
              <a:t>Admin</a:t>
            </a:r>
          </a:p>
          <a:p>
            <a:pPr algn="ctr">
              <a:lnSpc>
                <a:spcPts val="5039"/>
              </a:lnSpc>
            </a:pPr>
            <a:r>
              <a:rPr lang="en-US" sz="3599" b="1" dirty="0">
                <a:solidFill>
                  <a:srgbClr val="F29738"/>
                </a:solidFill>
                <a:latin typeface="Nunito Bold"/>
                <a:ea typeface="Nunito Bold"/>
                <a:cs typeface="Nunito Bold"/>
                <a:sym typeface="Nunito Bold"/>
              </a:rPr>
              <a:t>Login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082F9E52-AB63-B34C-F206-C1E3A448D7AF}"/>
              </a:ext>
            </a:extLst>
          </p:cNvPr>
          <p:cNvSpPr txBox="1"/>
          <p:nvPr/>
        </p:nvSpPr>
        <p:spPr>
          <a:xfrm>
            <a:off x="5257799" y="6645239"/>
            <a:ext cx="3153079" cy="1260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dirty="0">
                <a:solidFill>
                  <a:srgbClr val="F29738"/>
                </a:solidFill>
                <a:latin typeface="Nunito Bold"/>
                <a:ea typeface="Nunito Bold"/>
                <a:cs typeface="Nunito Bold"/>
                <a:sym typeface="Nunito Bold"/>
              </a:rPr>
              <a:t>Dashboard</a:t>
            </a:r>
          </a:p>
          <a:p>
            <a:pPr algn="ctr">
              <a:lnSpc>
                <a:spcPts val="5039"/>
              </a:lnSpc>
            </a:pPr>
            <a:r>
              <a:rPr lang="en-US" sz="3599" b="1" dirty="0">
                <a:solidFill>
                  <a:srgbClr val="F29738"/>
                </a:solidFill>
                <a:latin typeface="Nunito Bold"/>
                <a:ea typeface="Nunito Bold"/>
                <a:cs typeface="Nunito Bold"/>
                <a:sym typeface="Nunito Bold"/>
              </a:rPr>
              <a:t>Appears</a:t>
            </a: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09812ED6-6E73-EA9A-1AA3-BEEE0FF65346}"/>
              </a:ext>
            </a:extLst>
          </p:cNvPr>
          <p:cNvSpPr txBox="1"/>
          <p:nvPr/>
        </p:nvSpPr>
        <p:spPr>
          <a:xfrm>
            <a:off x="9278527" y="6627286"/>
            <a:ext cx="3153079" cy="1260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dirty="0">
                <a:solidFill>
                  <a:srgbClr val="F29738"/>
                </a:solidFill>
                <a:latin typeface="Nunito Bold"/>
                <a:ea typeface="Nunito Bold"/>
                <a:cs typeface="Nunito Bold"/>
                <a:sym typeface="Nunito Bold"/>
              </a:rPr>
              <a:t>Food Selection</a:t>
            </a:r>
            <a:br>
              <a:rPr lang="en-US" sz="3599" b="1" dirty="0">
                <a:solidFill>
                  <a:srgbClr val="F29738"/>
                </a:solidFill>
                <a:latin typeface="Nunito Bold"/>
                <a:ea typeface="Nunito Bold"/>
                <a:cs typeface="Nunito Bold"/>
                <a:sym typeface="Nunito Bold"/>
              </a:rPr>
            </a:br>
            <a:r>
              <a:rPr lang="en-US" sz="3599" b="1" dirty="0">
                <a:solidFill>
                  <a:srgbClr val="F29738"/>
                </a:solidFill>
                <a:latin typeface="Nunito Bold"/>
                <a:ea typeface="Nunito Bold"/>
                <a:cs typeface="Nunito Bold"/>
                <a:sym typeface="Nunito Bold"/>
              </a:rPr>
              <a:t>with Quantity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C64DF4FC-F6B9-A1DC-6A89-AC57422D4A9B}"/>
              </a:ext>
            </a:extLst>
          </p:cNvPr>
          <p:cNvSpPr txBox="1"/>
          <p:nvPr/>
        </p:nvSpPr>
        <p:spPr>
          <a:xfrm>
            <a:off x="13299252" y="6721620"/>
            <a:ext cx="3388548" cy="1260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dirty="0">
                <a:solidFill>
                  <a:srgbClr val="F29738"/>
                </a:solidFill>
                <a:latin typeface="Nunito Bold"/>
                <a:ea typeface="Nunito Bold"/>
                <a:cs typeface="Nunito Bold"/>
                <a:sym typeface="Nunito Bold"/>
              </a:rPr>
              <a:t>Bill Calculation</a:t>
            </a:r>
            <a:br>
              <a:rPr lang="en-US" sz="3599" b="1" dirty="0">
                <a:solidFill>
                  <a:srgbClr val="F29738"/>
                </a:solidFill>
                <a:latin typeface="Nunito Bold"/>
                <a:ea typeface="Nunito Bold"/>
                <a:cs typeface="Nunito Bold"/>
                <a:sym typeface="Nunito Bold"/>
              </a:rPr>
            </a:br>
            <a:r>
              <a:rPr lang="en-US" sz="3599" b="1" dirty="0">
                <a:solidFill>
                  <a:srgbClr val="F29738"/>
                </a:solidFill>
                <a:latin typeface="Nunito Bold"/>
                <a:ea typeface="Nunito Bold"/>
                <a:cs typeface="Nunito Bold"/>
                <a:sym typeface="Nunito Bold"/>
              </a:rPr>
              <a:t>&amp; Receipt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75BD2164-D849-1472-B406-65B554A59C87}"/>
              </a:ext>
            </a:extLst>
          </p:cNvPr>
          <p:cNvSpPr/>
          <p:nvPr/>
        </p:nvSpPr>
        <p:spPr>
          <a:xfrm>
            <a:off x="4390153" y="4381500"/>
            <a:ext cx="867646" cy="242789"/>
          </a:xfrm>
          <a:prstGeom prst="rightArrow">
            <a:avLst/>
          </a:prstGeom>
          <a:solidFill>
            <a:srgbClr val="038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5A3F7213-8C2B-8D2A-563A-BF50A53CE456}"/>
              </a:ext>
            </a:extLst>
          </p:cNvPr>
          <p:cNvSpPr/>
          <p:nvPr/>
        </p:nvSpPr>
        <p:spPr>
          <a:xfrm>
            <a:off x="12450655" y="4444003"/>
            <a:ext cx="867646" cy="242789"/>
          </a:xfrm>
          <a:prstGeom prst="rightArrow">
            <a:avLst/>
          </a:prstGeom>
          <a:solidFill>
            <a:srgbClr val="038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965F1FFC-D66B-FD66-E1D5-D3C0354D4030}"/>
              </a:ext>
            </a:extLst>
          </p:cNvPr>
          <p:cNvSpPr/>
          <p:nvPr/>
        </p:nvSpPr>
        <p:spPr>
          <a:xfrm>
            <a:off x="8410880" y="4447214"/>
            <a:ext cx="867646" cy="242789"/>
          </a:xfrm>
          <a:prstGeom prst="rightArrow">
            <a:avLst/>
          </a:prstGeom>
          <a:solidFill>
            <a:srgbClr val="038A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86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46" grpId="0"/>
      <p:bldP spid="47" grpId="0"/>
      <p:bldP spid="48" grpId="0"/>
      <p:bldP spid="49" grpId="0"/>
      <p:bldP spid="50" grpId="0" animBg="1"/>
      <p:bldP spid="52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Login Module (1/4)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07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8EE8DC-CEE8-45A7-95FE-2E08CF19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74" y="3191798"/>
            <a:ext cx="8006517" cy="49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15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Login Module (2/4)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08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B9B887-18CD-18C1-FE35-93B9BFC5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74" y="3366254"/>
            <a:ext cx="7165401" cy="4509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CF4B4A-FF35-30E0-4FB0-550215FCB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175" y="3347204"/>
            <a:ext cx="7174529" cy="450926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5A33FC-AAC2-C1A8-2810-1BB499B55AC3}"/>
              </a:ext>
            </a:extLst>
          </p:cNvPr>
          <p:cNvSpPr/>
          <p:nvPr/>
        </p:nvSpPr>
        <p:spPr>
          <a:xfrm rot="13414744">
            <a:off x="7960005" y="6110204"/>
            <a:ext cx="844375" cy="4813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37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074" y="909060"/>
            <a:ext cx="16520296" cy="12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1" dirty="0">
                <a:solidFill>
                  <a:srgbClr val="037E44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Login Module (3/4)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939676" y="-106543"/>
            <a:ext cx="3911463" cy="391146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34314" y="-3273938"/>
            <a:ext cx="3911463" cy="391146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7E4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19932" y="9738123"/>
            <a:ext cx="69921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Bangla </a:t>
            </a:r>
            <a:r>
              <a:rPr lang="en-US" sz="2799" b="1" dirty="0" err="1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Bhojon</a:t>
            </a:r>
            <a:endParaRPr lang="en-US" sz="2799" b="1" dirty="0">
              <a:solidFill>
                <a:srgbClr val="037E44">
                  <a:alpha val="69804"/>
                </a:srgbClr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738123"/>
            <a:ext cx="3676821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Date: 26/12/2025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96512" y="9738123"/>
            <a:ext cx="37255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37E44">
                    <a:alpha val="69804"/>
                  </a:srgbClr>
                </a:solidFill>
                <a:latin typeface="Nunito Bold"/>
                <a:ea typeface="Nunito Bold"/>
                <a:cs typeface="Nunito Bold"/>
                <a:sym typeface="Nunito Bold"/>
              </a:rPr>
              <a:t>09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B9B887-18CD-18C1-FE35-93B9BFC5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74" y="3366254"/>
            <a:ext cx="7165401" cy="4509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D21AB0-0DA2-68A7-7314-EB091FE41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347204"/>
            <a:ext cx="7134514" cy="45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51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397</Words>
  <Application>Microsoft Office PowerPoint</Application>
  <PresentationFormat>Custom</PresentationFormat>
  <Paragraphs>145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Nunito Bold</vt:lpstr>
      <vt:lpstr>Calibri</vt:lpstr>
      <vt:lpstr>Arial Black</vt:lpstr>
      <vt:lpstr>Proxima Nova Bold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Black Minimalist Simple Project Presentation</dc:title>
  <dc:creator>HP</dc:creator>
  <cp:lastModifiedBy>Dipankar Sarkar</cp:lastModifiedBy>
  <cp:revision>12</cp:revision>
  <dcterms:created xsi:type="dcterms:W3CDTF">2006-08-16T00:00:00Z</dcterms:created>
  <dcterms:modified xsi:type="dcterms:W3CDTF">2025-12-26T12:14:30Z</dcterms:modified>
  <dc:identifier>DAG6Ll9PeM4</dc:identifier>
</cp:coreProperties>
</file>